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62" r:id="rId6"/>
    <p:sldId id="268" r:id="rId7"/>
    <p:sldId id="270" r:id="rId8"/>
    <p:sldId id="271" r:id="rId9"/>
    <p:sldId id="308" r:id="rId10"/>
    <p:sldId id="316" r:id="rId11"/>
    <p:sldId id="313" r:id="rId12"/>
    <p:sldId id="314" r:id="rId13"/>
    <p:sldId id="320" r:id="rId14"/>
    <p:sldId id="29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DECEAD"/>
    <a:srgbClr val="BC945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28" y="102"/>
      </p:cViewPr>
      <p:guideLst>
        <p:guide orient="horz" pos="9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033D2-4404-412B-9AE6-1DD0F74AEA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C5839E-60A8-4520-8D2F-E4F57B8F0DB7}">
      <dgm:prSet custT="1"/>
      <dgm:spPr/>
      <dgm:t>
        <a:bodyPr/>
        <a:lstStyle/>
        <a:p>
          <a:r>
            <a:rPr lang="es-MX" sz="1800" b="0" i="0" dirty="0">
              <a:latin typeface="Montserrat" panose="00000500000000000000" pitchFamily="2" charset="0"/>
            </a:rPr>
            <a:t>Mejorar el tiempo de consulta médica de primer nivel de atención (Promedio de 15 minutos por paciente).</a:t>
          </a:r>
          <a:endParaRPr lang="en-US" sz="1800" dirty="0">
            <a:latin typeface="Montserrat" panose="00000500000000000000" pitchFamily="2" charset="0"/>
          </a:endParaRPr>
        </a:p>
      </dgm:t>
    </dgm:pt>
    <dgm:pt modelId="{F63F610A-3E34-4533-BD72-2D0FCEDE05E2}" type="parTrans" cxnId="{8ADFB1F6-28F1-4D3D-8DFB-FAC4A173D412}">
      <dgm:prSet/>
      <dgm:spPr/>
      <dgm:t>
        <a:bodyPr/>
        <a:lstStyle/>
        <a:p>
          <a:endParaRPr lang="en-US"/>
        </a:p>
      </dgm:t>
    </dgm:pt>
    <dgm:pt modelId="{9683C2C8-61C0-473F-9886-22F106FA8D61}" type="sibTrans" cxnId="{8ADFB1F6-28F1-4D3D-8DFB-FAC4A173D412}">
      <dgm:prSet/>
      <dgm:spPr/>
      <dgm:t>
        <a:bodyPr/>
        <a:lstStyle/>
        <a:p>
          <a:endParaRPr lang="en-US"/>
        </a:p>
      </dgm:t>
    </dgm:pt>
    <dgm:pt modelId="{91EEF2F0-62B9-4A39-870C-121D52082305}">
      <dgm:prSet custT="1"/>
      <dgm:spPr/>
      <dgm:t>
        <a:bodyPr/>
        <a:lstStyle/>
        <a:p>
          <a:r>
            <a:rPr lang="es-MX" sz="2000" b="0" i="0" dirty="0">
              <a:latin typeface="Montserrat" panose="00000500000000000000" pitchFamily="2" charset="0"/>
            </a:rPr>
            <a:t>Evitar la saturación de agendas para citas médicas, estudios y cirugías. </a:t>
          </a:r>
          <a:endParaRPr lang="en-US" sz="2000" dirty="0">
            <a:latin typeface="Montserrat" panose="00000500000000000000" pitchFamily="2" charset="0"/>
          </a:endParaRPr>
        </a:p>
      </dgm:t>
    </dgm:pt>
    <dgm:pt modelId="{ED1459E4-B6D2-432A-85D8-48D7B8DD983A}" type="parTrans" cxnId="{09F95417-E5EE-4073-AA1E-7555DEE633AC}">
      <dgm:prSet/>
      <dgm:spPr/>
      <dgm:t>
        <a:bodyPr/>
        <a:lstStyle/>
        <a:p>
          <a:endParaRPr lang="en-US"/>
        </a:p>
      </dgm:t>
    </dgm:pt>
    <dgm:pt modelId="{83107287-5F99-40AC-B256-562B50B0F79D}" type="sibTrans" cxnId="{09F95417-E5EE-4073-AA1E-7555DEE633AC}">
      <dgm:prSet/>
      <dgm:spPr/>
      <dgm:t>
        <a:bodyPr/>
        <a:lstStyle/>
        <a:p>
          <a:endParaRPr lang="en-US"/>
        </a:p>
      </dgm:t>
    </dgm:pt>
    <dgm:pt modelId="{06238B29-F51D-4A48-85B1-96CD43A86D3D}">
      <dgm:prSet custT="1"/>
      <dgm:spPr/>
      <dgm:t>
        <a:bodyPr/>
        <a:lstStyle/>
        <a:p>
          <a:pPr algn="just"/>
          <a:r>
            <a:rPr lang="es-MX" sz="1800" b="0" i="0" dirty="0">
              <a:latin typeface="Montserrat" panose="00000500000000000000" pitchFamily="2" charset="0"/>
            </a:rPr>
            <a:t>Fortalecer la coordinación para la atención médica entre el 1er y 2do nivel de atención.</a:t>
          </a:r>
          <a:endParaRPr lang="en-US" sz="1800" dirty="0">
            <a:latin typeface="Montserrat" panose="00000500000000000000" pitchFamily="2" charset="0"/>
          </a:endParaRPr>
        </a:p>
      </dgm:t>
    </dgm:pt>
    <dgm:pt modelId="{626DDB52-6903-4C7D-9B33-5FD29A67C350}" type="parTrans" cxnId="{5976AF83-D7A7-41BF-BCD7-6232AB8140EF}">
      <dgm:prSet/>
      <dgm:spPr/>
      <dgm:t>
        <a:bodyPr/>
        <a:lstStyle/>
        <a:p>
          <a:endParaRPr lang="en-US"/>
        </a:p>
      </dgm:t>
    </dgm:pt>
    <dgm:pt modelId="{3871C844-54F7-41AC-A6E7-54B710BB47F8}" type="sibTrans" cxnId="{5976AF83-D7A7-41BF-BCD7-6232AB8140EF}">
      <dgm:prSet/>
      <dgm:spPr/>
      <dgm:t>
        <a:bodyPr/>
        <a:lstStyle/>
        <a:p>
          <a:endParaRPr lang="en-US"/>
        </a:p>
      </dgm:t>
    </dgm:pt>
    <dgm:pt modelId="{37B53F5A-E951-4B74-A557-3F1ED339442F}">
      <dgm:prSet/>
      <dgm:spPr/>
      <dgm:t>
        <a:bodyPr/>
        <a:lstStyle/>
        <a:p>
          <a:r>
            <a:rPr lang="es-MX" b="0" i="0" dirty="0">
              <a:solidFill>
                <a:schemeClr val="tx1"/>
              </a:solidFill>
              <a:latin typeface="Montserrat" panose="00000500000000000000" pitchFamily="2" charset="0"/>
            </a:rPr>
            <a:t>Personal médico insuficiente, frente a una población derechohabiente en constante crecimiento. </a:t>
          </a:r>
          <a:endParaRPr lang="en-US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24D8D94-1E7C-4C12-A071-614310329B22}" type="parTrans" cxnId="{3681EE24-148F-4D08-BBCB-F614950EB2F3}">
      <dgm:prSet/>
      <dgm:spPr/>
      <dgm:t>
        <a:bodyPr/>
        <a:lstStyle/>
        <a:p>
          <a:endParaRPr lang="en-US"/>
        </a:p>
      </dgm:t>
    </dgm:pt>
    <dgm:pt modelId="{E4873BC0-2E10-472E-94FA-1AA32A7C4DBA}" type="sibTrans" cxnId="{3681EE24-148F-4D08-BBCB-F614950EB2F3}">
      <dgm:prSet/>
      <dgm:spPr/>
      <dgm:t>
        <a:bodyPr/>
        <a:lstStyle/>
        <a:p>
          <a:endParaRPr lang="en-US"/>
        </a:p>
      </dgm:t>
    </dgm:pt>
    <dgm:pt modelId="{7462D30B-D674-41DD-BCEE-A5E02AADCC49}">
      <dgm:prSet/>
      <dgm:spPr/>
      <dgm:t>
        <a:bodyPr/>
        <a:lstStyle/>
        <a:p>
          <a:r>
            <a:rPr lang="es-MX" b="0" i="0" dirty="0">
              <a:solidFill>
                <a:schemeClr val="tx1"/>
              </a:solidFill>
              <a:latin typeface="Montserrat" panose="00000500000000000000" pitchFamily="2" charset="0"/>
            </a:rPr>
            <a:t>Analizar el desabasto de medicamentos e insumos.</a:t>
          </a:r>
          <a:endParaRPr lang="en-US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3D5E2F64-7014-4909-87C4-5FABA156F107}" type="parTrans" cxnId="{E03D30D5-EA0A-474E-BAB7-ACF1ADE2417B}">
      <dgm:prSet/>
      <dgm:spPr/>
      <dgm:t>
        <a:bodyPr/>
        <a:lstStyle/>
        <a:p>
          <a:endParaRPr lang="en-US"/>
        </a:p>
      </dgm:t>
    </dgm:pt>
    <dgm:pt modelId="{42AAAD6D-5D62-4C6E-9D88-4DFC32004159}" type="sibTrans" cxnId="{E03D30D5-EA0A-474E-BAB7-ACF1ADE2417B}">
      <dgm:prSet/>
      <dgm:spPr/>
      <dgm:t>
        <a:bodyPr/>
        <a:lstStyle/>
        <a:p>
          <a:endParaRPr lang="en-US"/>
        </a:p>
      </dgm:t>
    </dgm:pt>
    <dgm:pt modelId="{224D2BC7-487C-4F1C-89AD-081DAA6F2225}" type="pres">
      <dgm:prSet presAssocID="{4E6033D2-4404-412B-9AE6-1DD0F74AEA6C}" presName="root" presStyleCnt="0">
        <dgm:presLayoutVars>
          <dgm:dir/>
          <dgm:resizeHandles val="exact"/>
        </dgm:presLayoutVars>
      </dgm:prSet>
      <dgm:spPr/>
    </dgm:pt>
    <dgm:pt modelId="{9CB0ED91-EE05-478B-B672-8945AEFA7727}" type="pres">
      <dgm:prSet presAssocID="{0EC5839E-60A8-4520-8D2F-E4F57B8F0DB7}" presName="compNode" presStyleCnt="0"/>
      <dgm:spPr/>
    </dgm:pt>
    <dgm:pt modelId="{753553ED-8857-489E-B978-E5DBB2236ADC}" type="pres">
      <dgm:prSet presAssocID="{0EC5839E-60A8-4520-8D2F-E4F57B8F0DB7}" presName="bgRect" presStyleLbl="bgShp" presStyleIdx="0" presStyleCnt="5"/>
      <dgm:spPr>
        <a:solidFill>
          <a:srgbClr val="245C4F"/>
        </a:solidFill>
      </dgm:spPr>
    </dgm:pt>
    <dgm:pt modelId="{563BADDB-4418-45C9-A501-66706E26669A}" type="pres">
      <dgm:prSet presAssocID="{0EC5839E-60A8-4520-8D2F-E4F57B8F0D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4C99097B-6013-492D-9964-5CDACD918F16}" type="pres">
      <dgm:prSet presAssocID="{0EC5839E-60A8-4520-8D2F-E4F57B8F0DB7}" presName="spaceRect" presStyleCnt="0"/>
      <dgm:spPr/>
    </dgm:pt>
    <dgm:pt modelId="{C98755A0-9474-403D-8ADD-61A986E02CB4}" type="pres">
      <dgm:prSet presAssocID="{0EC5839E-60A8-4520-8D2F-E4F57B8F0DB7}" presName="parTx" presStyleLbl="revTx" presStyleIdx="0" presStyleCnt="5">
        <dgm:presLayoutVars>
          <dgm:chMax val="0"/>
          <dgm:chPref val="0"/>
        </dgm:presLayoutVars>
      </dgm:prSet>
      <dgm:spPr/>
    </dgm:pt>
    <dgm:pt modelId="{1B8BB5AF-9A71-47BD-861F-7D236F60428F}" type="pres">
      <dgm:prSet presAssocID="{9683C2C8-61C0-473F-9886-22F106FA8D61}" presName="sibTrans" presStyleCnt="0"/>
      <dgm:spPr/>
    </dgm:pt>
    <dgm:pt modelId="{2261DEB8-8377-4E99-A7AD-64E1E40859A2}" type="pres">
      <dgm:prSet presAssocID="{91EEF2F0-62B9-4A39-870C-121D52082305}" presName="compNode" presStyleCnt="0"/>
      <dgm:spPr/>
    </dgm:pt>
    <dgm:pt modelId="{5A59617C-0C63-4B4B-B823-0F6E36496CF5}" type="pres">
      <dgm:prSet presAssocID="{91EEF2F0-62B9-4A39-870C-121D52082305}" presName="bgRect" presStyleLbl="bgShp" presStyleIdx="1" presStyleCnt="5"/>
      <dgm:spPr/>
    </dgm:pt>
    <dgm:pt modelId="{5826F7EB-4E80-4AD4-91CF-F1699FA83D27}" type="pres">
      <dgm:prSet presAssocID="{91EEF2F0-62B9-4A39-870C-121D520823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97A93A48-935A-4720-ABCE-0AA1A5B3333C}" type="pres">
      <dgm:prSet presAssocID="{91EEF2F0-62B9-4A39-870C-121D52082305}" presName="spaceRect" presStyleCnt="0"/>
      <dgm:spPr/>
    </dgm:pt>
    <dgm:pt modelId="{07FCED21-A468-43F5-815B-9DC3AEC141EE}" type="pres">
      <dgm:prSet presAssocID="{91EEF2F0-62B9-4A39-870C-121D52082305}" presName="parTx" presStyleLbl="revTx" presStyleIdx="1" presStyleCnt="5">
        <dgm:presLayoutVars>
          <dgm:chMax val="0"/>
          <dgm:chPref val="0"/>
        </dgm:presLayoutVars>
      </dgm:prSet>
      <dgm:spPr/>
    </dgm:pt>
    <dgm:pt modelId="{8B897468-F3CA-483E-A8AD-7648E804E93A}" type="pres">
      <dgm:prSet presAssocID="{83107287-5F99-40AC-B256-562B50B0F79D}" presName="sibTrans" presStyleCnt="0"/>
      <dgm:spPr/>
    </dgm:pt>
    <dgm:pt modelId="{6660BCC3-4A48-45A3-B5FE-8973DA953B39}" type="pres">
      <dgm:prSet presAssocID="{06238B29-F51D-4A48-85B1-96CD43A86D3D}" presName="compNode" presStyleCnt="0"/>
      <dgm:spPr/>
    </dgm:pt>
    <dgm:pt modelId="{1D4CAF51-6A2C-4877-B48A-AB8F9DC5DD82}" type="pres">
      <dgm:prSet presAssocID="{06238B29-F51D-4A48-85B1-96CD43A86D3D}" presName="bgRect" presStyleLbl="bgShp" presStyleIdx="2" presStyleCnt="5" custLinFactNeighborX="11806" custLinFactNeighborY="4672"/>
      <dgm:spPr>
        <a:solidFill>
          <a:schemeClr val="tx1">
            <a:lumMod val="75000"/>
            <a:lumOff val="25000"/>
          </a:schemeClr>
        </a:solidFill>
      </dgm:spPr>
    </dgm:pt>
    <dgm:pt modelId="{8584C074-9B34-4AC1-B0BA-4C546739A0A6}" type="pres">
      <dgm:prSet presAssocID="{06238B29-F51D-4A48-85B1-96CD43A86D3D}" presName="iconRect" presStyleLbl="node1" presStyleIdx="2" presStyleCnt="5" custLinFactNeighborX="7841" custLinFactNeighborY="8495"/>
      <dgm:spPr>
        <a:prstGeom prst="mathNotEqual">
          <a:avLst/>
        </a:prstGeom>
        <a:solidFill>
          <a:schemeClr val="bg1">
            <a:lumMod val="9500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04A517E-7F6C-4E73-8718-DCEBAEC86F49}" type="pres">
      <dgm:prSet presAssocID="{06238B29-F51D-4A48-85B1-96CD43A86D3D}" presName="spaceRect" presStyleCnt="0"/>
      <dgm:spPr/>
    </dgm:pt>
    <dgm:pt modelId="{01767666-57E9-4A3E-8227-BD84879456FA}" type="pres">
      <dgm:prSet presAssocID="{06238B29-F51D-4A48-85B1-96CD43A86D3D}" presName="parTx" presStyleLbl="revTx" presStyleIdx="2" presStyleCnt="5">
        <dgm:presLayoutVars>
          <dgm:chMax val="0"/>
          <dgm:chPref val="0"/>
        </dgm:presLayoutVars>
      </dgm:prSet>
      <dgm:spPr/>
    </dgm:pt>
    <dgm:pt modelId="{30DD8CF3-56AC-4E37-BA0B-F824A30EE8A4}" type="pres">
      <dgm:prSet presAssocID="{3871C844-54F7-41AC-A6E7-54B710BB47F8}" presName="sibTrans" presStyleCnt="0"/>
      <dgm:spPr/>
    </dgm:pt>
    <dgm:pt modelId="{37CA11A8-EA09-4B37-8CAE-21FFB77F27DE}" type="pres">
      <dgm:prSet presAssocID="{37B53F5A-E951-4B74-A557-3F1ED339442F}" presName="compNode" presStyleCnt="0"/>
      <dgm:spPr/>
    </dgm:pt>
    <dgm:pt modelId="{A4B48FD9-A7BA-47D9-9932-C5D06C2BD4ED}" type="pres">
      <dgm:prSet presAssocID="{37B53F5A-E951-4B74-A557-3F1ED339442F}" presName="bgRect" presStyleLbl="bgShp" presStyleIdx="3" presStyleCnt="5"/>
      <dgm:spPr>
        <a:solidFill>
          <a:srgbClr val="BC945A"/>
        </a:solidFill>
      </dgm:spPr>
    </dgm:pt>
    <dgm:pt modelId="{C1C849C8-C396-4A69-BEE8-CDD678A73B2B}" type="pres">
      <dgm:prSet presAssocID="{37B53F5A-E951-4B74-A557-3F1ED339442F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0947AAA3-C0EF-419D-A849-1897A2E818FE}" type="pres">
      <dgm:prSet presAssocID="{37B53F5A-E951-4B74-A557-3F1ED339442F}" presName="spaceRect" presStyleCnt="0"/>
      <dgm:spPr/>
    </dgm:pt>
    <dgm:pt modelId="{F1966624-790D-4E3B-8E18-9C15D7C1D27B}" type="pres">
      <dgm:prSet presAssocID="{37B53F5A-E951-4B74-A557-3F1ED339442F}" presName="parTx" presStyleLbl="revTx" presStyleIdx="3" presStyleCnt="5">
        <dgm:presLayoutVars>
          <dgm:chMax val="0"/>
          <dgm:chPref val="0"/>
        </dgm:presLayoutVars>
      </dgm:prSet>
      <dgm:spPr/>
    </dgm:pt>
    <dgm:pt modelId="{21F91024-A0FF-4C46-B4B3-4E58A8679FCF}" type="pres">
      <dgm:prSet presAssocID="{E4873BC0-2E10-472E-94FA-1AA32A7C4DBA}" presName="sibTrans" presStyleCnt="0"/>
      <dgm:spPr/>
    </dgm:pt>
    <dgm:pt modelId="{48DC6BDF-7303-47E5-B63F-CB4E6B950B00}" type="pres">
      <dgm:prSet presAssocID="{7462D30B-D674-41DD-BCEE-A5E02AADCC49}" presName="compNode" presStyleCnt="0"/>
      <dgm:spPr/>
    </dgm:pt>
    <dgm:pt modelId="{267903B8-B594-4F1F-966E-72C2F35CF264}" type="pres">
      <dgm:prSet presAssocID="{7462D30B-D674-41DD-BCEE-A5E02AADCC49}" presName="bgRect" presStyleLbl="bgShp" presStyleIdx="4" presStyleCnt="5"/>
      <dgm:spPr>
        <a:solidFill>
          <a:srgbClr val="DECEAD"/>
        </a:solidFill>
      </dgm:spPr>
    </dgm:pt>
    <dgm:pt modelId="{86504E7C-02D5-4806-97BD-575C0D32CF60}" type="pres">
      <dgm:prSet presAssocID="{7462D30B-D674-41DD-BCEE-A5E02AADCC49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6273DB8A-27E7-4943-A1FB-4E3EAF6A69FB}" type="pres">
      <dgm:prSet presAssocID="{7462D30B-D674-41DD-BCEE-A5E02AADCC49}" presName="spaceRect" presStyleCnt="0"/>
      <dgm:spPr/>
    </dgm:pt>
    <dgm:pt modelId="{52808C6B-0FAF-4108-A1A9-DA3C0E328C3B}" type="pres">
      <dgm:prSet presAssocID="{7462D30B-D674-41DD-BCEE-A5E02AADCC4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5A0E10C-E3A0-4A82-9DEA-B2A5FF6C2995}" type="presOf" srcId="{0EC5839E-60A8-4520-8D2F-E4F57B8F0DB7}" destId="{C98755A0-9474-403D-8ADD-61A986E02CB4}" srcOrd="0" destOrd="0" presId="urn:microsoft.com/office/officeart/2018/2/layout/IconVerticalSolidList"/>
    <dgm:cxn modelId="{2E4BE111-3DC2-4745-ACFB-8D4EB2BE5E6B}" type="presOf" srcId="{91EEF2F0-62B9-4A39-870C-121D52082305}" destId="{07FCED21-A468-43F5-815B-9DC3AEC141EE}" srcOrd="0" destOrd="0" presId="urn:microsoft.com/office/officeart/2018/2/layout/IconVerticalSolidList"/>
    <dgm:cxn modelId="{09F95417-E5EE-4073-AA1E-7555DEE633AC}" srcId="{4E6033D2-4404-412B-9AE6-1DD0F74AEA6C}" destId="{91EEF2F0-62B9-4A39-870C-121D52082305}" srcOrd="1" destOrd="0" parTransId="{ED1459E4-B6D2-432A-85D8-48D7B8DD983A}" sibTransId="{83107287-5F99-40AC-B256-562B50B0F79D}"/>
    <dgm:cxn modelId="{3681EE24-148F-4D08-BBCB-F614950EB2F3}" srcId="{4E6033D2-4404-412B-9AE6-1DD0F74AEA6C}" destId="{37B53F5A-E951-4B74-A557-3F1ED339442F}" srcOrd="3" destOrd="0" parTransId="{A24D8D94-1E7C-4C12-A071-614310329B22}" sibTransId="{E4873BC0-2E10-472E-94FA-1AA32A7C4DBA}"/>
    <dgm:cxn modelId="{AF3F1938-2DAA-4D3E-8BC6-0B18A916988C}" type="presOf" srcId="{4E6033D2-4404-412B-9AE6-1DD0F74AEA6C}" destId="{224D2BC7-487C-4F1C-89AD-081DAA6F2225}" srcOrd="0" destOrd="0" presId="urn:microsoft.com/office/officeart/2018/2/layout/IconVerticalSolidList"/>
    <dgm:cxn modelId="{A9939C64-F591-4C3D-9623-6CE0EF9A5843}" type="presOf" srcId="{06238B29-F51D-4A48-85B1-96CD43A86D3D}" destId="{01767666-57E9-4A3E-8227-BD84879456FA}" srcOrd="0" destOrd="0" presId="urn:microsoft.com/office/officeart/2018/2/layout/IconVerticalSolidList"/>
    <dgm:cxn modelId="{6EC4E44B-B134-4E48-9DAB-5FF9D00AB7F8}" type="presOf" srcId="{37B53F5A-E951-4B74-A557-3F1ED339442F}" destId="{F1966624-790D-4E3B-8E18-9C15D7C1D27B}" srcOrd="0" destOrd="0" presId="urn:microsoft.com/office/officeart/2018/2/layout/IconVerticalSolidList"/>
    <dgm:cxn modelId="{05A85A70-CFB2-4E9A-9D3B-9DAFB342EAAE}" type="presOf" srcId="{7462D30B-D674-41DD-BCEE-A5E02AADCC49}" destId="{52808C6B-0FAF-4108-A1A9-DA3C0E328C3B}" srcOrd="0" destOrd="0" presId="urn:microsoft.com/office/officeart/2018/2/layout/IconVerticalSolidList"/>
    <dgm:cxn modelId="{5976AF83-D7A7-41BF-BCD7-6232AB8140EF}" srcId="{4E6033D2-4404-412B-9AE6-1DD0F74AEA6C}" destId="{06238B29-F51D-4A48-85B1-96CD43A86D3D}" srcOrd="2" destOrd="0" parTransId="{626DDB52-6903-4C7D-9B33-5FD29A67C350}" sibTransId="{3871C844-54F7-41AC-A6E7-54B710BB47F8}"/>
    <dgm:cxn modelId="{E03D30D5-EA0A-474E-BAB7-ACF1ADE2417B}" srcId="{4E6033D2-4404-412B-9AE6-1DD0F74AEA6C}" destId="{7462D30B-D674-41DD-BCEE-A5E02AADCC49}" srcOrd="4" destOrd="0" parTransId="{3D5E2F64-7014-4909-87C4-5FABA156F107}" sibTransId="{42AAAD6D-5D62-4C6E-9D88-4DFC32004159}"/>
    <dgm:cxn modelId="{8ADFB1F6-28F1-4D3D-8DFB-FAC4A173D412}" srcId="{4E6033D2-4404-412B-9AE6-1DD0F74AEA6C}" destId="{0EC5839E-60A8-4520-8D2F-E4F57B8F0DB7}" srcOrd="0" destOrd="0" parTransId="{F63F610A-3E34-4533-BD72-2D0FCEDE05E2}" sibTransId="{9683C2C8-61C0-473F-9886-22F106FA8D61}"/>
    <dgm:cxn modelId="{B76FDE84-083F-499F-8756-E9C884B65769}" type="presParOf" srcId="{224D2BC7-487C-4F1C-89AD-081DAA6F2225}" destId="{9CB0ED91-EE05-478B-B672-8945AEFA7727}" srcOrd="0" destOrd="0" presId="urn:microsoft.com/office/officeart/2018/2/layout/IconVerticalSolidList"/>
    <dgm:cxn modelId="{B308C6B4-5AA7-4374-942A-99D22322F55A}" type="presParOf" srcId="{9CB0ED91-EE05-478B-B672-8945AEFA7727}" destId="{753553ED-8857-489E-B978-E5DBB2236ADC}" srcOrd="0" destOrd="0" presId="urn:microsoft.com/office/officeart/2018/2/layout/IconVerticalSolidList"/>
    <dgm:cxn modelId="{827F8C53-323F-49FD-B23C-B69C86BED0BC}" type="presParOf" srcId="{9CB0ED91-EE05-478B-B672-8945AEFA7727}" destId="{563BADDB-4418-45C9-A501-66706E26669A}" srcOrd="1" destOrd="0" presId="urn:microsoft.com/office/officeart/2018/2/layout/IconVerticalSolidList"/>
    <dgm:cxn modelId="{C9643D13-8D57-4658-8573-D721AEB322DB}" type="presParOf" srcId="{9CB0ED91-EE05-478B-B672-8945AEFA7727}" destId="{4C99097B-6013-492D-9964-5CDACD918F16}" srcOrd="2" destOrd="0" presId="urn:microsoft.com/office/officeart/2018/2/layout/IconVerticalSolidList"/>
    <dgm:cxn modelId="{D01185A5-DC34-4E3F-AFC6-EB9795258177}" type="presParOf" srcId="{9CB0ED91-EE05-478B-B672-8945AEFA7727}" destId="{C98755A0-9474-403D-8ADD-61A986E02CB4}" srcOrd="3" destOrd="0" presId="urn:microsoft.com/office/officeart/2018/2/layout/IconVerticalSolidList"/>
    <dgm:cxn modelId="{3C88823C-F4BF-45E0-AE94-79F9B9425AF6}" type="presParOf" srcId="{224D2BC7-487C-4F1C-89AD-081DAA6F2225}" destId="{1B8BB5AF-9A71-47BD-861F-7D236F60428F}" srcOrd="1" destOrd="0" presId="urn:microsoft.com/office/officeart/2018/2/layout/IconVerticalSolidList"/>
    <dgm:cxn modelId="{3922240B-6B67-4324-967B-D3C8839E5EDC}" type="presParOf" srcId="{224D2BC7-487C-4F1C-89AD-081DAA6F2225}" destId="{2261DEB8-8377-4E99-A7AD-64E1E40859A2}" srcOrd="2" destOrd="0" presId="urn:microsoft.com/office/officeart/2018/2/layout/IconVerticalSolidList"/>
    <dgm:cxn modelId="{CE10A0F6-155E-4210-B4CD-B5B023764967}" type="presParOf" srcId="{2261DEB8-8377-4E99-A7AD-64E1E40859A2}" destId="{5A59617C-0C63-4B4B-B823-0F6E36496CF5}" srcOrd="0" destOrd="0" presId="urn:microsoft.com/office/officeart/2018/2/layout/IconVerticalSolidList"/>
    <dgm:cxn modelId="{2451C10A-8769-4CA0-8BC8-004B3442AAA7}" type="presParOf" srcId="{2261DEB8-8377-4E99-A7AD-64E1E40859A2}" destId="{5826F7EB-4E80-4AD4-91CF-F1699FA83D27}" srcOrd="1" destOrd="0" presId="urn:microsoft.com/office/officeart/2018/2/layout/IconVerticalSolidList"/>
    <dgm:cxn modelId="{A2B0186B-7280-47E8-BD82-AF36CE69CFAC}" type="presParOf" srcId="{2261DEB8-8377-4E99-A7AD-64E1E40859A2}" destId="{97A93A48-935A-4720-ABCE-0AA1A5B3333C}" srcOrd="2" destOrd="0" presId="urn:microsoft.com/office/officeart/2018/2/layout/IconVerticalSolidList"/>
    <dgm:cxn modelId="{7B56F870-A6A7-4609-BE23-36CDA4BFC3E9}" type="presParOf" srcId="{2261DEB8-8377-4E99-A7AD-64E1E40859A2}" destId="{07FCED21-A468-43F5-815B-9DC3AEC141EE}" srcOrd="3" destOrd="0" presId="urn:microsoft.com/office/officeart/2018/2/layout/IconVerticalSolidList"/>
    <dgm:cxn modelId="{E46E0F0C-41A0-412C-B2A1-E7AD03076AE6}" type="presParOf" srcId="{224D2BC7-487C-4F1C-89AD-081DAA6F2225}" destId="{8B897468-F3CA-483E-A8AD-7648E804E93A}" srcOrd="3" destOrd="0" presId="urn:microsoft.com/office/officeart/2018/2/layout/IconVerticalSolidList"/>
    <dgm:cxn modelId="{364F1EEE-8FD9-4E8D-9B1A-43755802F0A5}" type="presParOf" srcId="{224D2BC7-487C-4F1C-89AD-081DAA6F2225}" destId="{6660BCC3-4A48-45A3-B5FE-8973DA953B39}" srcOrd="4" destOrd="0" presId="urn:microsoft.com/office/officeart/2018/2/layout/IconVerticalSolidList"/>
    <dgm:cxn modelId="{A68EC15A-2D25-4CB1-BD9E-FE55929DF706}" type="presParOf" srcId="{6660BCC3-4A48-45A3-B5FE-8973DA953B39}" destId="{1D4CAF51-6A2C-4877-B48A-AB8F9DC5DD82}" srcOrd="0" destOrd="0" presId="urn:microsoft.com/office/officeart/2018/2/layout/IconVerticalSolidList"/>
    <dgm:cxn modelId="{88EFA426-EAE1-4223-900B-C1F483A2A68E}" type="presParOf" srcId="{6660BCC3-4A48-45A3-B5FE-8973DA953B39}" destId="{8584C074-9B34-4AC1-B0BA-4C546739A0A6}" srcOrd="1" destOrd="0" presId="urn:microsoft.com/office/officeart/2018/2/layout/IconVerticalSolidList"/>
    <dgm:cxn modelId="{A3EDE599-27E6-45E7-924B-7DB9B94F0F62}" type="presParOf" srcId="{6660BCC3-4A48-45A3-B5FE-8973DA953B39}" destId="{C04A517E-7F6C-4E73-8718-DCEBAEC86F49}" srcOrd="2" destOrd="0" presId="urn:microsoft.com/office/officeart/2018/2/layout/IconVerticalSolidList"/>
    <dgm:cxn modelId="{7A36FD8C-CB8B-424C-94BE-490AC43FA1F4}" type="presParOf" srcId="{6660BCC3-4A48-45A3-B5FE-8973DA953B39}" destId="{01767666-57E9-4A3E-8227-BD84879456FA}" srcOrd="3" destOrd="0" presId="urn:microsoft.com/office/officeart/2018/2/layout/IconVerticalSolidList"/>
    <dgm:cxn modelId="{E1B9128B-615E-43A8-9C6D-BAA5C220D1EE}" type="presParOf" srcId="{224D2BC7-487C-4F1C-89AD-081DAA6F2225}" destId="{30DD8CF3-56AC-4E37-BA0B-F824A30EE8A4}" srcOrd="5" destOrd="0" presId="urn:microsoft.com/office/officeart/2018/2/layout/IconVerticalSolidList"/>
    <dgm:cxn modelId="{CF234912-F569-41BD-A9CD-46E2BCB3D1D4}" type="presParOf" srcId="{224D2BC7-487C-4F1C-89AD-081DAA6F2225}" destId="{37CA11A8-EA09-4B37-8CAE-21FFB77F27DE}" srcOrd="6" destOrd="0" presId="urn:microsoft.com/office/officeart/2018/2/layout/IconVerticalSolidList"/>
    <dgm:cxn modelId="{7BD62069-3700-4588-A402-51C98F7124D1}" type="presParOf" srcId="{37CA11A8-EA09-4B37-8CAE-21FFB77F27DE}" destId="{A4B48FD9-A7BA-47D9-9932-C5D06C2BD4ED}" srcOrd="0" destOrd="0" presId="urn:microsoft.com/office/officeart/2018/2/layout/IconVerticalSolidList"/>
    <dgm:cxn modelId="{A8304E88-41AE-48CA-991A-984D6E4EE487}" type="presParOf" srcId="{37CA11A8-EA09-4B37-8CAE-21FFB77F27DE}" destId="{C1C849C8-C396-4A69-BEE8-CDD678A73B2B}" srcOrd="1" destOrd="0" presId="urn:microsoft.com/office/officeart/2018/2/layout/IconVerticalSolidList"/>
    <dgm:cxn modelId="{82E7D270-1364-4ED2-9850-6F7CDACC3277}" type="presParOf" srcId="{37CA11A8-EA09-4B37-8CAE-21FFB77F27DE}" destId="{0947AAA3-C0EF-419D-A849-1897A2E818FE}" srcOrd="2" destOrd="0" presId="urn:microsoft.com/office/officeart/2018/2/layout/IconVerticalSolidList"/>
    <dgm:cxn modelId="{504A8D27-1613-44C0-B643-674F4E771C72}" type="presParOf" srcId="{37CA11A8-EA09-4B37-8CAE-21FFB77F27DE}" destId="{F1966624-790D-4E3B-8E18-9C15D7C1D27B}" srcOrd="3" destOrd="0" presId="urn:microsoft.com/office/officeart/2018/2/layout/IconVerticalSolidList"/>
    <dgm:cxn modelId="{02F7B09E-5CB8-40B2-A224-82644670503D}" type="presParOf" srcId="{224D2BC7-487C-4F1C-89AD-081DAA6F2225}" destId="{21F91024-A0FF-4C46-B4B3-4E58A8679FCF}" srcOrd="7" destOrd="0" presId="urn:microsoft.com/office/officeart/2018/2/layout/IconVerticalSolidList"/>
    <dgm:cxn modelId="{A583CE5A-B389-46C7-B874-92292D83FB2A}" type="presParOf" srcId="{224D2BC7-487C-4F1C-89AD-081DAA6F2225}" destId="{48DC6BDF-7303-47E5-B63F-CB4E6B950B00}" srcOrd="8" destOrd="0" presId="urn:microsoft.com/office/officeart/2018/2/layout/IconVerticalSolidList"/>
    <dgm:cxn modelId="{EA51EE0A-C98A-4BCD-A551-27E7B8BE243D}" type="presParOf" srcId="{48DC6BDF-7303-47E5-B63F-CB4E6B950B00}" destId="{267903B8-B594-4F1F-966E-72C2F35CF264}" srcOrd="0" destOrd="0" presId="urn:microsoft.com/office/officeart/2018/2/layout/IconVerticalSolidList"/>
    <dgm:cxn modelId="{1E846961-AB76-4A08-B226-3EDB0A1BA570}" type="presParOf" srcId="{48DC6BDF-7303-47E5-B63F-CB4E6B950B00}" destId="{86504E7C-02D5-4806-97BD-575C0D32CF60}" srcOrd="1" destOrd="0" presId="urn:microsoft.com/office/officeart/2018/2/layout/IconVerticalSolidList"/>
    <dgm:cxn modelId="{D53EF17B-FC41-4E41-B38A-603B1C062B23}" type="presParOf" srcId="{48DC6BDF-7303-47E5-B63F-CB4E6B950B00}" destId="{6273DB8A-27E7-4943-A1FB-4E3EAF6A69FB}" srcOrd="2" destOrd="0" presId="urn:microsoft.com/office/officeart/2018/2/layout/IconVerticalSolidList"/>
    <dgm:cxn modelId="{82A4CF07-CDD5-44CF-BAAF-601E95092117}" type="presParOf" srcId="{48DC6BDF-7303-47E5-B63F-CB4E6B950B00}" destId="{52808C6B-0FAF-4108-A1A9-DA3C0E328C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/>
      <dgm:spPr>
        <a:solidFill>
          <a:srgbClr val="990000"/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Metas de atención en número de pacientes atendidos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Estrés y agotamiento 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18AC09D0-72B1-4BBF-8613-3AC89CD359A7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Salud mental afectada</a:t>
          </a:r>
        </a:p>
      </dgm:t>
    </dgm:pt>
    <dgm:pt modelId="{3C7E55E0-7E94-435D-BAE3-74116FDD06B4}" type="parTrans" cxnId="{7DB061CF-0D72-4917-B2EC-8802CA8542B1}">
      <dgm:prSet/>
      <dgm:spPr/>
      <dgm:t>
        <a:bodyPr/>
        <a:lstStyle/>
        <a:p>
          <a:endParaRPr lang="es-MX"/>
        </a:p>
      </dgm:t>
    </dgm:pt>
    <dgm:pt modelId="{454B3EDC-B747-4483-819B-8A80F387DD1D}" type="sibTrans" cxnId="{7DB061CF-0D72-4917-B2EC-8802CA8542B1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2">
        <dgm:presLayoutVars>
          <dgm:bulletEnabled val="1"/>
        </dgm:presLayoutVars>
      </dgm:prSet>
      <dgm:spPr/>
    </dgm:pt>
    <dgm:pt modelId="{5699061B-AF98-446E-AE55-06D6E3869026}" type="pres">
      <dgm:prSet presAssocID="{ADC2F553-1099-43A6-A74C-524F518898E2}" presName="sibTrans" presStyleCnt="0"/>
      <dgm:spPr/>
    </dgm:pt>
    <dgm:pt modelId="{7C8A4A72-63B3-49A8-BF60-4EB17678C599}" type="pres">
      <dgm:prSet presAssocID="{18AC09D0-72B1-4BBF-8613-3AC89CD359A7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7DB061CF-0D72-4917-B2EC-8802CA8542B1}" srcId="{41A5AC2F-0325-475B-830A-6575EEA33E70}" destId="{18AC09D0-72B1-4BBF-8613-3AC89CD359A7}" srcOrd="1" destOrd="0" parTransId="{3C7E55E0-7E94-435D-BAE3-74116FDD06B4}" sibTransId="{454B3EDC-B747-4483-819B-8A80F387DD1D}"/>
    <dgm:cxn modelId="{231B4CE6-9D51-44D3-8835-E6EDD645A701}" type="presOf" srcId="{18AC09D0-72B1-4BBF-8613-3AC89CD359A7}" destId="{7C8A4A72-63B3-49A8-BF60-4EB17678C599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  <dgm:cxn modelId="{A0F1E930-6F53-47F0-B800-1E716AB88355}" type="presParOf" srcId="{D7A4A923-6475-4A7C-ABA6-059ABA3A31F3}" destId="{5699061B-AF98-446E-AE55-06D6E3869026}" srcOrd="3" destOrd="0" presId="urn:microsoft.com/office/officeart/2005/8/layout/lProcess3"/>
    <dgm:cxn modelId="{DF3E9340-8A9C-42F6-8D8A-0123B33955D9}" type="presParOf" srcId="{D7A4A923-6475-4A7C-ABA6-059ABA3A31F3}" destId="{7C8A4A72-63B3-49A8-BF60-4EB17678C59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 custT="1"/>
      <dgm:spPr>
        <a:solidFill>
          <a:srgbClr val="990000"/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Equipos obsoletos o en mal estado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Fallas en el software e internet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18AC09D0-72B1-4BBF-8613-3AC89CD359A7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Prolongación de tiempos de espera para pacientes</a:t>
          </a:r>
        </a:p>
      </dgm:t>
    </dgm:pt>
    <dgm:pt modelId="{3C7E55E0-7E94-435D-BAE3-74116FDD06B4}" type="parTrans" cxnId="{7DB061CF-0D72-4917-B2EC-8802CA8542B1}">
      <dgm:prSet/>
      <dgm:spPr/>
      <dgm:t>
        <a:bodyPr/>
        <a:lstStyle/>
        <a:p>
          <a:endParaRPr lang="es-MX"/>
        </a:p>
      </dgm:t>
    </dgm:pt>
    <dgm:pt modelId="{454B3EDC-B747-4483-819B-8A80F387DD1D}" type="sibTrans" cxnId="{7DB061CF-0D72-4917-B2EC-8802CA8542B1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2">
        <dgm:presLayoutVars>
          <dgm:bulletEnabled val="1"/>
        </dgm:presLayoutVars>
      </dgm:prSet>
      <dgm:spPr/>
    </dgm:pt>
    <dgm:pt modelId="{5699061B-AF98-446E-AE55-06D6E3869026}" type="pres">
      <dgm:prSet presAssocID="{ADC2F553-1099-43A6-A74C-524F518898E2}" presName="sibTrans" presStyleCnt="0"/>
      <dgm:spPr/>
    </dgm:pt>
    <dgm:pt modelId="{7C8A4A72-63B3-49A8-BF60-4EB17678C599}" type="pres">
      <dgm:prSet presAssocID="{18AC09D0-72B1-4BBF-8613-3AC89CD359A7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7DB061CF-0D72-4917-B2EC-8802CA8542B1}" srcId="{41A5AC2F-0325-475B-830A-6575EEA33E70}" destId="{18AC09D0-72B1-4BBF-8613-3AC89CD359A7}" srcOrd="1" destOrd="0" parTransId="{3C7E55E0-7E94-435D-BAE3-74116FDD06B4}" sibTransId="{454B3EDC-B747-4483-819B-8A80F387DD1D}"/>
    <dgm:cxn modelId="{231B4CE6-9D51-44D3-8835-E6EDD645A701}" type="presOf" srcId="{18AC09D0-72B1-4BBF-8613-3AC89CD359A7}" destId="{7C8A4A72-63B3-49A8-BF60-4EB17678C599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  <dgm:cxn modelId="{A0F1E930-6F53-47F0-B800-1E716AB88355}" type="presParOf" srcId="{D7A4A923-6475-4A7C-ABA6-059ABA3A31F3}" destId="{5699061B-AF98-446E-AE55-06D6E3869026}" srcOrd="3" destOrd="0" presId="urn:microsoft.com/office/officeart/2005/8/layout/lProcess3"/>
    <dgm:cxn modelId="{DF3E9340-8A9C-42F6-8D8A-0123B33955D9}" type="presParOf" srcId="{D7A4A923-6475-4A7C-ABA6-059ABA3A31F3}" destId="{7C8A4A72-63B3-49A8-BF60-4EB17678C59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 custT="1"/>
      <dgm:spPr>
        <a:solidFill>
          <a:srgbClr val="990000"/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Desconocen App IMSS Digital y sus beneficios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Por información que consultan en internet desafían opinión de médicos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18AC09D0-72B1-4BBF-8613-3AC89CD359A7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Mal humor, reclamos al personal por tardanza en atención, quejas ante autoridades</a:t>
          </a:r>
        </a:p>
      </dgm:t>
    </dgm:pt>
    <dgm:pt modelId="{3C7E55E0-7E94-435D-BAE3-74116FDD06B4}" type="parTrans" cxnId="{7DB061CF-0D72-4917-B2EC-8802CA8542B1}">
      <dgm:prSet/>
      <dgm:spPr/>
      <dgm:t>
        <a:bodyPr/>
        <a:lstStyle/>
        <a:p>
          <a:endParaRPr lang="es-MX"/>
        </a:p>
      </dgm:t>
    </dgm:pt>
    <dgm:pt modelId="{454B3EDC-B747-4483-819B-8A80F387DD1D}" type="sibTrans" cxnId="{7DB061CF-0D72-4917-B2EC-8802CA8542B1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2">
        <dgm:presLayoutVars>
          <dgm:bulletEnabled val="1"/>
        </dgm:presLayoutVars>
      </dgm:prSet>
      <dgm:spPr/>
    </dgm:pt>
    <dgm:pt modelId="{5699061B-AF98-446E-AE55-06D6E3869026}" type="pres">
      <dgm:prSet presAssocID="{ADC2F553-1099-43A6-A74C-524F518898E2}" presName="sibTrans" presStyleCnt="0"/>
      <dgm:spPr/>
    </dgm:pt>
    <dgm:pt modelId="{7C8A4A72-63B3-49A8-BF60-4EB17678C599}" type="pres">
      <dgm:prSet presAssocID="{18AC09D0-72B1-4BBF-8613-3AC89CD359A7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7DB061CF-0D72-4917-B2EC-8802CA8542B1}" srcId="{41A5AC2F-0325-475B-830A-6575EEA33E70}" destId="{18AC09D0-72B1-4BBF-8613-3AC89CD359A7}" srcOrd="1" destOrd="0" parTransId="{3C7E55E0-7E94-435D-BAE3-74116FDD06B4}" sibTransId="{454B3EDC-B747-4483-819B-8A80F387DD1D}"/>
    <dgm:cxn modelId="{231B4CE6-9D51-44D3-8835-E6EDD645A701}" type="presOf" srcId="{18AC09D0-72B1-4BBF-8613-3AC89CD359A7}" destId="{7C8A4A72-63B3-49A8-BF60-4EB17678C599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  <dgm:cxn modelId="{A0F1E930-6F53-47F0-B800-1E716AB88355}" type="presParOf" srcId="{D7A4A923-6475-4A7C-ABA6-059ABA3A31F3}" destId="{5699061B-AF98-446E-AE55-06D6E3869026}" srcOrd="3" destOrd="0" presId="urn:microsoft.com/office/officeart/2005/8/layout/lProcess3"/>
    <dgm:cxn modelId="{DF3E9340-8A9C-42F6-8D8A-0123B33955D9}" type="presParOf" srcId="{D7A4A923-6475-4A7C-ABA6-059ABA3A31F3}" destId="{7C8A4A72-63B3-49A8-BF60-4EB17678C59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 custT="1"/>
      <dgm:spPr>
        <a:solidFill>
          <a:srgbClr val="990000"/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Necesidad de modificar tratamientos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1400" dirty="0">
              <a:latin typeface="Montserrat" panose="00000500000000000000" pitchFamily="2" charset="0"/>
            </a:rPr>
            <a:t>Extrañamiento/  inconformidad de los pacientes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18AC09D0-72B1-4BBF-8613-3AC89CD359A7}">
      <dgm:prSet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1400" dirty="0">
              <a:latin typeface="Montserrat" panose="00000500000000000000" pitchFamily="2" charset="0"/>
            </a:rPr>
            <a:t>Imagen institucional afectada</a:t>
          </a:r>
        </a:p>
      </dgm:t>
    </dgm:pt>
    <dgm:pt modelId="{3C7E55E0-7E94-435D-BAE3-74116FDD06B4}" type="parTrans" cxnId="{7DB061CF-0D72-4917-B2EC-8802CA8542B1}">
      <dgm:prSet/>
      <dgm:spPr/>
      <dgm:t>
        <a:bodyPr/>
        <a:lstStyle/>
        <a:p>
          <a:endParaRPr lang="es-MX"/>
        </a:p>
      </dgm:t>
    </dgm:pt>
    <dgm:pt modelId="{454B3EDC-B747-4483-819B-8A80F387DD1D}" type="sibTrans" cxnId="{7DB061CF-0D72-4917-B2EC-8802CA8542B1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2">
        <dgm:presLayoutVars>
          <dgm:bulletEnabled val="1"/>
        </dgm:presLayoutVars>
      </dgm:prSet>
      <dgm:spPr/>
    </dgm:pt>
    <dgm:pt modelId="{5699061B-AF98-446E-AE55-06D6E3869026}" type="pres">
      <dgm:prSet presAssocID="{ADC2F553-1099-43A6-A74C-524F518898E2}" presName="sibTrans" presStyleCnt="0"/>
      <dgm:spPr/>
    </dgm:pt>
    <dgm:pt modelId="{7C8A4A72-63B3-49A8-BF60-4EB17678C599}" type="pres">
      <dgm:prSet presAssocID="{18AC09D0-72B1-4BBF-8613-3AC89CD359A7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7DB061CF-0D72-4917-B2EC-8802CA8542B1}" srcId="{41A5AC2F-0325-475B-830A-6575EEA33E70}" destId="{18AC09D0-72B1-4BBF-8613-3AC89CD359A7}" srcOrd="1" destOrd="0" parTransId="{3C7E55E0-7E94-435D-BAE3-74116FDD06B4}" sibTransId="{454B3EDC-B747-4483-819B-8A80F387DD1D}"/>
    <dgm:cxn modelId="{231B4CE6-9D51-44D3-8835-E6EDD645A701}" type="presOf" srcId="{18AC09D0-72B1-4BBF-8613-3AC89CD359A7}" destId="{7C8A4A72-63B3-49A8-BF60-4EB17678C599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  <dgm:cxn modelId="{A0F1E930-6F53-47F0-B800-1E716AB88355}" type="presParOf" srcId="{D7A4A923-6475-4A7C-ABA6-059ABA3A31F3}" destId="{5699061B-AF98-446E-AE55-06D6E3869026}" srcOrd="3" destOrd="0" presId="urn:microsoft.com/office/officeart/2005/8/layout/lProcess3"/>
    <dgm:cxn modelId="{DF3E9340-8A9C-42F6-8D8A-0123B33955D9}" type="presParOf" srcId="{D7A4A923-6475-4A7C-ABA6-059ABA3A31F3}" destId="{7C8A4A72-63B3-49A8-BF60-4EB17678C59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 custT="1"/>
      <dgm:spPr>
        <a:solidFill>
          <a:srgbClr val="990000"/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Carencia de ropa hospitalaria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Deficiencia en calidad del servicio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09417-DA34-49D1-9FF3-1671270A2E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A5AC2F-0325-475B-830A-6575EEA33E70}">
      <dgm:prSet custT="1"/>
      <dgm:spPr>
        <a:solidFill>
          <a:srgbClr val="990000"/>
        </a:solidFill>
      </dgm:spPr>
      <dgm:t>
        <a:bodyPr/>
        <a:lstStyle/>
        <a:p>
          <a:r>
            <a:rPr lang="es-MX" sz="2000" dirty="0">
              <a:latin typeface="Montserrat" panose="00000500000000000000" pitchFamily="2" charset="0"/>
            </a:rPr>
            <a:t>Exigen formas de enseñanza menos estrictas</a:t>
          </a:r>
        </a:p>
      </dgm:t>
    </dgm:pt>
    <dgm:pt modelId="{E172706B-4648-4950-8D5A-857C7FBECEB6}" type="parTrans" cxnId="{15254B73-115F-4228-A109-D6AF98131F34}">
      <dgm:prSet/>
      <dgm:spPr/>
      <dgm:t>
        <a:bodyPr/>
        <a:lstStyle/>
        <a:p>
          <a:endParaRPr lang="es-MX"/>
        </a:p>
      </dgm:t>
    </dgm:pt>
    <dgm:pt modelId="{805ED6CA-09FC-4070-B934-37B702A45C48}" type="sibTrans" cxnId="{15254B73-115F-4228-A109-D6AF98131F34}">
      <dgm:prSet/>
      <dgm:spPr/>
      <dgm:t>
        <a:bodyPr/>
        <a:lstStyle/>
        <a:p>
          <a:endParaRPr lang="es-MX"/>
        </a:p>
      </dgm:t>
    </dgm:pt>
    <dgm:pt modelId="{1C5B152F-BB59-41DA-9FAE-2EC83BC069D8}">
      <dgm:prSet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Se mencionó que afecta su calidad educativa</a:t>
          </a:r>
        </a:p>
      </dgm:t>
    </dgm:pt>
    <dgm:pt modelId="{1B09A461-29D7-4720-8767-66DD05E68C90}" type="parTrans" cxnId="{35E52F8F-AB88-4820-A05C-610BE041432A}">
      <dgm:prSet/>
      <dgm:spPr/>
      <dgm:t>
        <a:bodyPr/>
        <a:lstStyle/>
        <a:p>
          <a:endParaRPr lang="es-MX"/>
        </a:p>
      </dgm:t>
    </dgm:pt>
    <dgm:pt modelId="{ADC2F553-1099-43A6-A74C-524F518898E2}" type="sibTrans" cxnId="{35E52F8F-AB88-4820-A05C-610BE041432A}">
      <dgm:prSet/>
      <dgm:spPr/>
      <dgm:t>
        <a:bodyPr/>
        <a:lstStyle/>
        <a:p>
          <a:endParaRPr lang="es-MX"/>
        </a:p>
      </dgm:t>
    </dgm:pt>
    <dgm:pt modelId="{C5D42DF2-223E-4202-B823-0BAA4E2E5E67}" type="pres">
      <dgm:prSet presAssocID="{E9909417-DA34-49D1-9FF3-1671270A2E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A4A923-6475-4A7C-ABA6-059ABA3A31F3}" type="pres">
      <dgm:prSet presAssocID="{41A5AC2F-0325-475B-830A-6575EEA33E70}" presName="horFlow" presStyleCnt="0"/>
      <dgm:spPr/>
    </dgm:pt>
    <dgm:pt modelId="{420834D0-6F14-4C92-A6CB-637731BC84C4}" type="pres">
      <dgm:prSet presAssocID="{41A5AC2F-0325-475B-830A-6575EEA33E70}" presName="bigChev" presStyleLbl="node1" presStyleIdx="0" presStyleCnt="1"/>
      <dgm:spPr/>
    </dgm:pt>
    <dgm:pt modelId="{5EE7A388-5EE1-482C-823B-3B6C6ED78B3C}" type="pres">
      <dgm:prSet presAssocID="{1B09A461-29D7-4720-8767-66DD05E68C90}" presName="parTrans" presStyleCnt="0"/>
      <dgm:spPr/>
    </dgm:pt>
    <dgm:pt modelId="{0BCF6A6F-1704-4D42-A958-67A63B05967A}" type="pres">
      <dgm:prSet presAssocID="{1C5B152F-BB59-41DA-9FAE-2EC83BC069D8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381CAB05-3508-4935-93BF-FFBAC0BA71E4}" type="presOf" srcId="{41A5AC2F-0325-475B-830A-6575EEA33E70}" destId="{420834D0-6F14-4C92-A6CB-637731BC84C4}" srcOrd="0" destOrd="0" presId="urn:microsoft.com/office/officeart/2005/8/layout/lProcess3"/>
    <dgm:cxn modelId="{FA5B201A-0F29-4B0E-A513-15B0EB3F698D}" type="presOf" srcId="{1C5B152F-BB59-41DA-9FAE-2EC83BC069D8}" destId="{0BCF6A6F-1704-4D42-A958-67A63B05967A}" srcOrd="0" destOrd="0" presId="urn:microsoft.com/office/officeart/2005/8/layout/lProcess3"/>
    <dgm:cxn modelId="{15254B73-115F-4228-A109-D6AF98131F34}" srcId="{E9909417-DA34-49D1-9FF3-1671270A2E10}" destId="{41A5AC2F-0325-475B-830A-6575EEA33E70}" srcOrd="0" destOrd="0" parTransId="{E172706B-4648-4950-8D5A-857C7FBECEB6}" sibTransId="{805ED6CA-09FC-4070-B934-37B702A45C48}"/>
    <dgm:cxn modelId="{35E52F8F-AB88-4820-A05C-610BE041432A}" srcId="{41A5AC2F-0325-475B-830A-6575EEA33E70}" destId="{1C5B152F-BB59-41DA-9FAE-2EC83BC069D8}" srcOrd="0" destOrd="0" parTransId="{1B09A461-29D7-4720-8767-66DD05E68C90}" sibTransId="{ADC2F553-1099-43A6-A74C-524F518898E2}"/>
    <dgm:cxn modelId="{25C15EAB-C0E2-4B8D-80D5-24457AFFBD09}" type="presOf" srcId="{E9909417-DA34-49D1-9FF3-1671270A2E10}" destId="{C5D42DF2-223E-4202-B823-0BAA4E2E5E67}" srcOrd="0" destOrd="0" presId="urn:microsoft.com/office/officeart/2005/8/layout/lProcess3"/>
    <dgm:cxn modelId="{2BAE7126-6AE7-4338-9305-C19C75F864F6}" type="presParOf" srcId="{C5D42DF2-223E-4202-B823-0BAA4E2E5E67}" destId="{D7A4A923-6475-4A7C-ABA6-059ABA3A31F3}" srcOrd="0" destOrd="0" presId="urn:microsoft.com/office/officeart/2005/8/layout/lProcess3"/>
    <dgm:cxn modelId="{93CA8938-52B5-4DEF-B838-BAB471F93D45}" type="presParOf" srcId="{D7A4A923-6475-4A7C-ABA6-059ABA3A31F3}" destId="{420834D0-6F14-4C92-A6CB-637731BC84C4}" srcOrd="0" destOrd="0" presId="urn:microsoft.com/office/officeart/2005/8/layout/lProcess3"/>
    <dgm:cxn modelId="{3E2B1E11-3369-4236-9F7E-B8DA78B5C107}" type="presParOf" srcId="{D7A4A923-6475-4A7C-ABA6-059ABA3A31F3}" destId="{5EE7A388-5EE1-482C-823B-3B6C6ED78B3C}" srcOrd="1" destOrd="0" presId="urn:microsoft.com/office/officeart/2005/8/layout/lProcess3"/>
    <dgm:cxn modelId="{1EAB22E1-49FA-4918-8361-C92067C73134}" type="presParOf" srcId="{D7A4A923-6475-4A7C-ABA6-059ABA3A31F3}" destId="{0BCF6A6F-1704-4D42-A958-67A63B05967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0EF220-E4B3-43EA-95BA-E4DC3A93CD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1BE2AA9-BB0B-485F-8DBB-42954EAD9C9E}">
      <dgm:prSet custT="1"/>
      <dgm:spPr>
        <a:solidFill>
          <a:srgbClr val="245C4F"/>
        </a:solidFill>
      </dgm:spPr>
      <dgm:t>
        <a:bodyPr/>
        <a:lstStyle/>
        <a:p>
          <a:pPr algn="ctr"/>
          <a:r>
            <a:rPr lang="es-MX" sz="2000" b="0" i="0" dirty="0">
              <a:latin typeface="Montserrat" panose="00000500000000000000" pitchFamily="2" charset="0"/>
            </a:rPr>
            <a:t>Relacionan la transformación con la capacidad de adaptación de las infraestructuras al incremento constante de población derechohabiente.</a:t>
          </a:r>
          <a:endParaRPr lang="es-MX" sz="2000" dirty="0">
            <a:latin typeface="Montserrat" panose="00000500000000000000" pitchFamily="2" charset="0"/>
          </a:endParaRPr>
        </a:p>
      </dgm:t>
    </dgm:pt>
    <dgm:pt modelId="{6B786F0A-F6B0-40D1-ACAF-B74ECABB2A65}" type="parTrans" cxnId="{8F900F85-7510-4C13-861F-CA326DAB226F}">
      <dgm:prSet/>
      <dgm:spPr/>
      <dgm:t>
        <a:bodyPr/>
        <a:lstStyle/>
        <a:p>
          <a:endParaRPr lang="es-MX"/>
        </a:p>
      </dgm:t>
    </dgm:pt>
    <dgm:pt modelId="{98B5D5C3-1A5D-43B3-8F24-65F67CBE1528}" type="sibTrans" cxnId="{8F900F85-7510-4C13-861F-CA326DAB226F}">
      <dgm:prSet/>
      <dgm:spPr/>
      <dgm:t>
        <a:bodyPr/>
        <a:lstStyle/>
        <a:p>
          <a:endParaRPr lang="es-MX"/>
        </a:p>
      </dgm:t>
    </dgm:pt>
    <dgm:pt modelId="{53C805A1-BD8D-4A1F-BB04-E4BB2E3C7B62}">
      <dgm:prSet custT="1"/>
      <dgm:spPr>
        <a:solidFill>
          <a:srgbClr val="990000"/>
        </a:solidFill>
      </dgm:spPr>
      <dgm:t>
        <a:bodyPr/>
        <a:lstStyle/>
        <a:p>
          <a:pPr algn="ctr"/>
          <a:r>
            <a:rPr lang="es-MX" sz="2000" b="0" i="0" dirty="0">
              <a:latin typeface="Montserrat" panose="00000500000000000000" pitchFamily="2" charset="0"/>
            </a:rPr>
            <a:t>En este sentido, es importante vincular el proceso de transformación a la población derechohabiente, ya que no se logrará sin ellos.</a:t>
          </a:r>
          <a:endParaRPr lang="es-MX" sz="2000" dirty="0">
            <a:latin typeface="Montserrat" panose="00000500000000000000" pitchFamily="2" charset="0"/>
          </a:endParaRPr>
        </a:p>
      </dgm:t>
    </dgm:pt>
    <dgm:pt modelId="{E57CE103-801F-41C6-AA4A-87F0D192CD9A}" type="parTrans" cxnId="{802646E8-2249-41EF-8AB9-1F5A9C181207}">
      <dgm:prSet/>
      <dgm:spPr/>
      <dgm:t>
        <a:bodyPr/>
        <a:lstStyle/>
        <a:p>
          <a:endParaRPr lang="es-MX"/>
        </a:p>
      </dgm:t>
    </dgm:pt>
    <dgm:pt modelId="{2556D451-AF4B-40C1-B94B-BD438D0614B7}" type="sibTrans" cxnId="{802646E8-2249-41EF-8AB9-1F5A9C181207}">
      <dgm:prSet/>
      <dgm:spPr/>
      <dgm:t>
        <a:bodyPr/>
        <a:lstStyle/>
        <a:p>
          <a:endParaRPr lang="es-MX"/>
        </a:p>
      </dgm:t>
    </dgm:pt>
    <dgm:pt modelId="{48C5F940-F5C2-42FC-9115-453858A0A10D}">
      <dgm:prSet custT="1"/>
      <dgm:spPr>
        <a:solidFill>
          <a:srgbClr val="BC945A"/>
        </a:solidFill>
      </dgm:spPr>
      <dgm:t>
        <a:bodyPr/>
        <a:lstStyle/>
        <a:p>
          <a:pPr algn="ctr"/>
          <a:r>
            <a:rPr lang="es-ES_tradnl" sz="2000" b="0" i="0" dirty="0">
              <a:latin typeface="Montserrat" panose="00000500000000000000" pitchFamily="2" charset="0"/>
            </a:rPr>
            <a:t>A nivel institucional la definen como una transición de la forma en que se debe trabajar hacia el futuro: adaptación a las nuevas tecnologías, nuevas herramientas y nuevas circunstancias laborales, para alcanzar un mejor desempeño en la atención a personas derechohabientes. </a:t>
          </a:r>
          <a:endParaRPr lang="es-MX" sz="2000" dirty="0">
            <a:latin typeface="Montserrat" panose="00000500000000000000" pitchFamily="2" charset="0"/>
          </a:endParaRPr>
        </a:p>
      </dgm:t>
    </dgm:pt>
    <dgm:pt modelId="{154BF23C-F7E5-46D4-AC04-28984FABA406}" type="parTrans" cxnId="{12297E64-9D9B-43A9-AE93-4F664D8FCE80}">
      <dgm:prSet/>
      <dgm:spPr/>
      <dgm:t>
        <a:bodyPr/>
        <a:lstStyle/>
        <a:p>
          <a:endParaRPr lang="es-MX"/>
        </a:p>
      </dgm:t>
    </dgm:pt>
    <dgm:pt modelId="{BF2754DD-A9DB-4134-8581-BACA1BBABD1B}" type="sibTrans" cxnId="{12297E64-9D9B-43A9-AE93-4F664D8FCE80}">
      <dgm:prSet/>
      <dgm:spPr/>
      <dgm:t>
        <a:bodyPr/>
        <a:lstStyle/>
        <a:p>
          <a:endParaRPr lang="es-MX"/>
        </a:p>
      </dgm:t>
    </dgm:pt>
    <dgm:pt modelId="{B8D3645A-95B0-485C-9B01-1EFFF7815094}" type="pres">
      <dgm:prSet presAssocID="{7D0EF220-E4B3-43EA-95BA-E4DC3A93CDD5}" presName="linear" presStyleCnt="0">
        <dgm:presLayoutVars>
          <dgm:animLvl val="lvl"/>
          <dgm:resizeHandles val="exact"/>
        </dgm:presLayoutVars>
      </dgm:prSet>
      <dgm:spPr/>
    </dgm:pt>
    <dgm:pt modelId="{051B8786-8FAE-4903-BA0D-47502C2E7886}" type="pres">
      <dgm:prSet presAssocID="{A1BE2AA9-BB0B-485F-8DBB-42954EAD9C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EC1FFE-F2A3-4BB1-9EAF-16EF9D57BEB2}" type="pres">
      <dgm:prSet presAssocID="{98B5D5C3-1A5D-43B3-8F24-65F67CBE1528}" presName="spacer" presStyleCnt="0"/>
      <dgm:spPr/>
    </dgm:pt>
    <dgm:pt modelId="{E8EA2D6F-5621-4922-9439-1CC9365E9823}" type="pres">
      <dgm:prSet presAssocID="{53C805A1-BD8D-4A1F-BB04-E4BB2E3C7B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DF9C20-60E5-4F3B-8EAA-BA6765A08348}" type="pres">
      <dgm:prSet presAssocID="{2556D451-AF4B-40C1-B94B-BD438D0614B7}" presName="spacer" presStyleCnt="0"/>
      <dgm:spPr/>
    </dgm:pt>
    <dgm:pt modelId="{E16B57C7-9A8A-4EE6-8756-57C1B8B5A30E}" type="pres">
      <dgm:prSet presAssocID="{48C5F940-F5C2-42FC-9115-453858A0A1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D2E11B-9105-4790-8977-78FA7CFB443B}" type="presOf" srcId="{48C5F940-F5C2-42FC-9115-453858A0A10D}" destId="{E16B57C7-9A8A-4EE6-8756-57C1B8B5A30E}" srcOrd="0" destOrd="0" presId="urn:microsoft.com/office/officeart/2005/8/layout/vList2"/>
    <dgm:cxn modelId="{A6AF143B-CFCA-4229-8DF8-BD9FA5E4AFBF}" type="presOf" srcId="{A1BE2AA9-BB0B-485F-8DBB-42954EAD9C9E}" destId="{051B8786-8FAE-4903-BA0D-47502C2E7886}" srcOrd="0" destOrd="0" presId="urn:microsoft.com/office/officeart/2005/8/layout/vList2"/>
    <dgm:cxn modelId="{12297E64-9D9B-43A9-AE93-4F664D8FCE80}" srcId="{7D0EF220-E4B3-43EA-95BA-E4DC3A93CDD5}" destId="{48C5F940-F5C2-42FC-9115-453858A0A10D}" srcOrd="2" destOrd="0" parTransId="{154BF23C-F7E5-46D4-AC04-28984FABA406}" sibTransId="{BF2754DD-A9DB-4134-8581-BACA1BBABD1B}"/>
    <dgm:cxn modelId="{8F900F85-7510-4C13-861F-CA326DAB226F}" srcId="{7D0EF220-E4B3-43EA-95BA-E4DC3A93CDD5}" destId="{A1BE2AA9-BB0B-485F-8DBB-42954EAD9C9E}" srcOrd="0" destOrd="0" parTransId="{6B786F0A-F6B0-40D1-ACAF-B74ECABB2A65}" sibTransId="{98B5D5C3-1A5D-43B3-8F24-65F67CBE1528}"/>
    <dgm:cxn modelId="{DF3B6798-F91D-4039-BED5-FEBBFBA2B9F8}" type="presOf" srcId="{7D0EF220-E4B3-43EA-95BA-E4DC3A93CDD5}" destId="{B8D3645A-95B0-485C-9B01-1EFFF7815094}" srcOrd="0" destOrd="0" presId="urn:microsoft.com/office/officeart/2005/8/layout/vList2"/>
    <dgm:cxn modelId="{4CA46DB0-5B16-49F8-8F2F-4DDC4159D8BA}" type="presOf" srcId="{53C805A1-BD8D-4A1F-BB04-E4BB2E3C7B62}" destId="{E8EA2D6F-5621-4922-9439-1CC9365E9823}" srcOrd="0" destOrd="0" presId="urn:microsoft.com/office/officeart/2005/8/layout/vList2"/>
    <dgm:cxn modelId="{802646E8-2249-41EF-8AB9-1F5A9C181207}" srcId="{7D0EF220-E4B3-43EA-95BA-E4DC3A93CDD5}" destId="{53C805A1-BD8D-4A1F-BB04-E4BB2E3C7B62}" srcOrd="1" destOrd="0" parTransId="{E57CE103-801F-41C6-AA4A-87F0D192CD9A}" sibTransId="{2556D451-AF4B-40C1-B94B-BD438D0614B7}"/>
    <dgm:cxn modelId="{59B73FDB-5D24-42DA-A316-3233CE1359A0}" type="presParOf" srcId="{B8D3645A-95B0-485C-9B01-1EFFF7815094}" destId="{051B8786-8FAE-4903-BA0D-47502C2E7886}" srcOrd="0" destOrd="0" presId="urn:microsoft.com/office/officeart/2005/8/layout/vList2"/>
    <dgm:cxn modelId="{B5DCF1AE-7D8B-487B-BE73-5CCCA5E4AD9D}" type="presParOf" srcId="{B8D3645A-95B0-485C-9B01-1EFFF7815094}" destId="{EFEC1FFE-F2A3-4BB1-9EAF-16EF9D57BEB2}" srcOrd="1" destOrd="0" presId="urn:microsoft.com/office/officeart/2005/8/layout/vList2"/>
    <dgm:cxn modelId="{BC635C1E-7F86-4363-802C-13DD08C14F46}" type="presParOf" srcId="{B8D3645A-95B0-485C-9B01-1EFFF7815094}" destId="{E8EA2D6F-5621-4922-9439-1CC9365E9823}" srcOrd="2" destOrd="0" presId="urn:microsoft.com/office/officeart/2005/8/layout/vList2"/>
    <dgm:cxn modelId="{4673B81A-9086-4A73-95E7-406635B6AFBE}" type="presParOf" srcId="{B8D3645A-95B0-485C-9B01-1EFFF7815094}" destId="{09DF9C20-60E5-4F3B-8EAA-BA6765A08348}" srcOrd="3" destOrd="0" presId="urn:microsoft.com/office/officeart/2005/8/layout/vList2"/>
    <dgm:cxn modelId="{0314C9C5-58B6-4801-8F58-1DD33FF58FED}" type="presParOf" srcId="{B8D3645A-95B0-485C-9B01-1EFFF7815094}" destId="{E16B57C7-9A8A-4EE6-8756-57C1B8B5A3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53ED-8857-489E-B978-E5DBB2236ADC}">
      <dsp:nvSpPr>
        <dsp:cNvPr id="0" name=""/>
        <dsp:cNvSpPr/>
      </dsp:nvSpPr>
      <dsp:spPr>
        <a:xfrm>
          <a:off x="0" y="4739"/>
          <a:ext cx="6892567" cy="1009581"/>
        </a:xfrm>
        <a:prstGeom prst="roundRect">
          <a:avLst>
            <a:gd name="adj" fmla="val 10000"/>
          </a:avLst>
        </a:prstGeom>
        <a:solidFill>
          <a:srgbClr val="245C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BADDB-4418-45C9-A501-66706E26669A}">
      <dsp:nvSpPr>
        <dsp:cNvPr id="0" name=""/>
        <dsp:cNvSpPr/>
      </dsp:nvSpPr>
      <dsp:spPr>
        <a:xfrm>
          <a:off x="305398" y="231895"/>
          <a:ext cx="555269" cy="555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755A0-9474-403D-8ADD-61A986E02CB4}">
      <dsp:nvSpPr>
        <dsp:cNvPr id="0" name=""/>
        <dsp:cNvSpPr/>
      </dsp:nvSpPr>
      <dsp:spPr>
        <a:xfrm>
          <a:off x="1166066" y="4739"/>
          <a:ext cx="5726500" cy="100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7" tIns="106847" rIns="106847" bIns="1068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Montserrat" panose="00000500000000000000" pitchFamily="2" charset="0"/>
            </a:rPr>
            <a:t>Mejorar el tiempo de consulta médica de primer nivel de atención (Promedio de 15 minutos por paciente).</a:t>
          </a:r>
          <a:endParaRPr lang="en-US" sz="1800" kern="1200" dirty="0">
            <a:latin typeface="Montserrat" panose="00000500000000000000" pitchFamily="2" charset="0"/>
          </a:endParaRPr>
        </a:p>
      </dsp:txBody>
      <dsp:txXfrm>
        <a:off x="1166066" y="4739"/>
        <a:ext cx="5726500" cy="1009581"/>
      </dsp:txXfrm>
    </dsp:sp>
    <dsp:sp modelId="{5A59617C-0C63-4B4B-B823-0F6E36496CF5}">
      <dsp:nvSpPr>
        <dsp:cNvPr id="0" name=""/>
        <dsp:cNvSpPr/>
      </dsp:nvSpPr>
      <dsp:spPr>
        <a:xfrm>
          <a:off x="0" y="1266716"/>
          <a:ext cx="6892567" cy="1009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6F7EB-4E80-4AD4-91CF-F1699FA83D27}">
      <dsp:nvSpPr>
        <dsp:cNvPr id="0" name=""/>
        <dsp:cNvSpPr/>
      </dsp:nvSpPr>
      <dsp:spPr>
        <a:xfrm>
          <a:off x="305398" y="1493872"/>
          <a:ext cx="555269" cy="555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CED21-A468-43F5-815B-9DC3AEC141EE}">
      <dsp:nvSpPr>
        <dsp:cNvPr id="0" name=""/>
        <dsp:cNvSpPr/>
      </dsp:nvSpPr>
      <dsp:spPr>
        <a:xfrm>
          <a:off x="1166066" y="1266716"/>
          <a:ext cx="5726500" cy="100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7" tIns="106847" rIns="106847" bIns="1068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latin typeface="Montserrat" panose="00000500000000000000" pitchFamily="2" charset="0"/>
            </a:rPr>
            <a:t>Evitar la saturación de agendas para citas médicas, estudios y cirugías. </a:t>
          </a:r>
          <a:endParaRPr lang="en-US" sz="2000" kern="1200" dirty="0">
            <a:latin typeface="Montserrat" panose="00000500000000000000" pitchFamily="2" charset="0"/>
          </a:endParaRPr>
        </a:p>
      </dsp:txBody>
      <dsp:txXfrm>
        <a:off x="1166066" y="1266716"/>
        <a:ext cx="5726500" cy="1009581"/>
      </dsp:txXfrm>
    </dsp:sp>
    <dsp:sp modelId="{1D4CAF51-6A2C-4877-B48A-AB8F9DC5DD82}">
      <dsp:nvSpPr>
        <dsp:cNvPr id="0" name=""/>
        <dsp:cNvSpPr/>
      </dsp:nvSpPr>
      <dsp:spPr>
        <a:xfrm>
          <a:off x="0" y="2575861"/>
          <a:ext cx="6892567" cy="1009581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4C074-9B34-4AC1-B0BA-4C546739A0A6}">
      <dsp:nvSpPr>
        <dsp:cNvPr id="0" name=""/>
        <dsp:cNvSpPr/>
      </dsp:nvSpPr>
      <dsp:spPr>
        <a:xfrm>
          <a:off x="348937" y="2803020"/>
          <a:ext cx="555269" cy="555269"/>
        </a:xfrm>
        <a:prstGeom prst="mathNotEqual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67666-57E9-4A3E-8227-BD84879456FA}">
      <dsp:nvSpPr>
        <dsp:cNvPr id="0" name=""/>
        <dsp:cNvSpPr/>
      </dsp:nvSpPr>
      <dsp:spPr>
        <a:xfrm>
          <a:off x="1166066" y="2528694"/>
          <a:ext cx="5726500" cy="100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7" tIns="106847" rIns="106847" bIns="106847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Montserrat" panose="00000500000000000000" pitchFamily="2" charset="0"/>
            </a:rPr>
            <a:t>Fortalecer la coordinación para la atención médica entre el 1er y 2do nivel de atención.</a:t>
          </a:r>
          <a:endParaRPr lang="en-US" sz="1800" kern="1200" dirty="0">
            <a:latin typeface="Montserrat" panose="00000500000000000000" pitchFamily="2" charset="0"/>
          </a:endParaRPr>
        </a:p>
      </dsp:txBody>
      <dsp:txXfrm>
        <a:off x="1166066" y="2528694"/>
        <a:ext cx="5726500" cy="1009581"/>
      </dsp:txXfrm>
    </dsp:sp>
    <dsp:sp modelId="{A4B48FD9-A7BA-47D9-9932-C5D06C2BD4ED}">
      <dsp:nvSpPr>
        <dsp:cNvPr id="0" name=""/>
        <dsp:cNvSpPr/>
      </dsp:nvSpPr>
      <dsp:spPr>
        <a:xfrm>
          <a:off x="0" y="3790671"/>
          <a:ext cx="6892567" cy="1009581"/>
        </a:xfrm>
        <a:prstGeom prst="roundRect">
          <a:avLst>
            <a:gd name="adj" fmla="val 10000"/>
          </a:avLst>
        </a:prstGeom>
        <a:solidFill>
          <a:srgbClr val="BC94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849C8-C396-4A69-BEE8-CDD678A73B2B}">
      <dsp:nvSpPr>
        <dsp:cNvPr id="0" name=""/>
        <dsp:cNvSpPr/>
      </dsp:nvSpPr>
      <dsp:spPr>
        <a:xfrm>
          <a:off x="305398" y="4017827"/>
          <a:ext cx="555269" cy="555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6624-790D-4E3B-8E18-9C15D7C1D27B}">
      <dsp:nvSpPr>
        <dsp:cNvPr id="0" name=""/>
        <dsp:cNvSpPr/>
      </dsp:nvSpPr>
      <dsp:spPr>
        <a:xfrm>
          <a:off x="1166066" y="3790671"/>
          <a:ext cx="5726500" cy="100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7" tIns="106847" rIns="106847" bIns="1068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0" i="0" kern="1200" dirty="0">
              <a:solidFill>
                <a:schemeClr val="tx1"/>
              </a:solidFill>
              <a:latin typeface="Montserrat" panose="00000500000000000000" pitchFamily="2" charset="0"/>
            </a:rPr>
            <a:t>Personal médico insuficiente, frente a una población derechohabiente en constante crecimiento. </a:t>
          </a:r>
          <a:endParaRPr lang="en-US" sz="1900" kern="1200" dirty="0">
            <a:solidFill>
              <a:schemeClr val="tx1"/>
            </a:solidFill>
            <a:latin typeface="Montserrat" panose="00000500000000000000" pitchFamily="2" charset="0"/>
          </a:endParaRPr>
        </a:p>
      </dsp:txBody>
      <dsp:txXfrm>
        <a:off x="1166066" y="3790671"/>
        <a:ext cx="5726500" cy="1009581"/>
      </dsp:txXfrm>
    </dsp:sp>
    <dsp:sp modelId="{267903B8-B594-4F1F-966E-72C2F35CF264}">
      <dsp:nvSpPr>
        <dsp:cNvPr id="0" name=""/>
        <dsp:cNvSpPr/>
      </dsp:nvSpPr>
      <dsp:spPr>
        <a:xfrm>
          <a:off x="0" y="5052648"/>
          <a:ext cx="6892567" cy="1009581"/>
        </a:xfrm>
        <a:prstGeom prst="roundRect">
          <a:avLst>
            <a:gd name="adj" fmla="val 10000"/>
          </a:avLst>
        </a:prstGeom>
        <a:solidFill>
          <a:srgbClr val="DECE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04E7C-02D5-4806-97BD-575C0D32CF60}">
      <dsp:nvSpPr>
        <dsp:cNvPr id="0" name=""/>
        <dsp:cNvSpPr/>
      </dsp:nvSpPr>
      <dsp:spPr>
        <a:xfrm>
          <a:off x="305398" y="5279804"/>
          <a:ext cx="555269" cy="555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8C6B-0FAF-4108-A1A9-DA3C0E328C3B}">
      <dsp:nvSpPr>
        <dsp:cNvPr id="0" name=""/>
        <dsp:cNvSpPr/>
      </dsp:nvSpPr>
      <dsp:spPr>
        <a:xfrm>
          <a:off x="1166066" y="5052648"/>
          <a:ext cx="5726500" cy="100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7" tIns="106847" rIns="106847" bIns="1068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0" i="0" kern="1200" dirty="0">
              <a:solidFill>
                <a:schemeClr val="tx1"/>
              </a:solidFill>
              <a:latin typeface="Montserrat" panose="00000500000000000000" pitchFamily="2" charset="0"/>
            </a:rPr>
            <a:t>Analizar el desabasto de medicamentos e insumos.</a:t>
          </a:r>
          <a:endParaRPr lang="en-US" sz="1900" kern="1200" dirty="0">
            <a:solidFill>
              <a:schemeClr val="tx1"/>
            </a:solidFill>
            <a:latin typeface="Montserrat" panose="00000500000000000000" pitchFamily="2" charset="0"/>
          </a:endParaRPr>
        </a:p>
      </dsp:txBody>
      <dsp:txXfrm>
        <a:off x="1166066" y="5052648"/>
        <a:ext cx="5726500" cy="100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1895" y="202820"/>
          <a:ext cx="2928285" cy="1171314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anose="00000500000000000000" pitchFamily="2" charset="0"/>
            </a:rPr>
            <a:t>Metas de atención en número de pacientes atendidos</a:t>
          </a:r>
        </a:p>
      </dsp:txBody>
      <dsp:txXfrm>
        <a:off x="587552" y="202820"/>
        <a:ext cx="1756971" cy="1171314"/>
      </dsp:txXfrm>
    </dsp:sp>
    <dsp:sp modelId="{0BCF6A6F-1704-4D42-A958-67A63B05967A}">
      <dsp:nvSpPr>
        <dsp:cNvPr id="0" name=""/>
        <dsp:cNvSpPr/>
      </dsp:nvSpPr>
      <dsp:spPr>
        <a:xfrm>
          <a:off x="254950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Montserrat" panose="00000500000000000000" pitchFamily="2" charset="0"/>
            </a:rPr>
            <a:t>Estrés y agotamiento </a:t>
          </a:r>
        </a:p>
      </dsp:txBody>
      <dsp:txXfrm>
        <a:off x="3035598" y="302382"/>
        <a:ext cx="1458287" cy="972190"/>
      </dsp:txXfrm>
    </dsp:sp>
    <dsp:sp modelId="{7C8A4A72-63B3-49A8-BF60-4EB17678C599}">
      <dsp:nvSpPr>
        <dsp:cNvPr id="0" name=""/>
        <dsp:cNvSpPr/>
      </dsp:nvSpPr>
      <dsp:spPr>
        <a:xfrm>
          <a:off x="463971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Montserrat" panose="00000500000000000000" pitchFamily="2" charset="0"/>
            </a:rPr>
            <a:t>Salud mental afectada</a:t>
          </a:r>
        </a:p>
      </dsp:txBody>
      <dsp:txXfrm>
        <a:off x="5125808" y="302382"/>
        <a:ext cx="1458287" cy="972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1895" y="202820"/>
          <a:ext cx="2928285" cy="1171314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Equipos obsoletos o en mal estado</a:t>
          </a:r>
        </a:p>
      </dsp:txBody>
      <dsp:txXfrm>
        <a:off x="587552" y="202820"/>
        <a:ext cx="1756971" cy="1171314"/>
      </dsp:txXfrm>
    </dsp:sp>
    <dsp:sp modelId="{0BCF6A6F-1704-4D42-A958-67A63B05967A}">
      <dsp:nvSpPr>
        <dsp:cNvPr id="0" name=""/>
        <dsp:cNvSpPr/>
      </dsp:nvSpPr>
      <dsp:spPr>
        <a:xfrm>
          <a:off x="254950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Fallas en el software e internet</a:t>
          </a:r>
        </a:p>
      </dsp:txBody>
      <dsp:txXfrm>
        <a:off x="3035598" y="302382"/>
        <a:ext cx="1458287" cy="972190"/>
      </dsp:txXfrm>
    </dsp:sp>
    <dsp:sp modelId="{7C8A4A72-63B3-49A8-BF60-4EB17678C599}">
      <dsp:nvSpPr>
        <dsp:cNvPr id="0" name=""/>
        <dsp:cNvSpPr/>
      </dsp:nvSpPr>
      <dsp:spPr>
        <a:xfrm>
          <a:off x="463971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Prolongación de tiempos de espera para pacientes</a:t>
          </a:r>
        </a:p>
      </dsp:txBody>
      <dsp:txXfrm>
        <a:off x="5125808" y="302382"/>
        <a:ext cx="1458287" cy="972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1895" y="202820"/>
          <a:ext cx="2928285" cy="1171314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Desconocen App IMSS Digital y sus beneficios</a:t>
          </a:r>
        </a:p>
      </dsp:txBody>
      <dsp:txXfrm>
        <a:off x="587552" y="202820"/>
        <a:ext cx="1756971" cy="1171314"/>
      </dsp:txXfrm>
    </dsp:sp>
    <dsp:sp modelId="{0BCF6A6F-1704-4D42-A958-67A63B05967A}">
      <dsp:nvSpPr>
        <dsp:cNvPr id="0" name=""/>
        <dsp:cNvSpPr/>
      </dsp:nvSpPr>
      <dsp:spPr>
        <a:xfrm>
          <a:off x="254950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Montserrat" panose="00000500000000000000" pitchFamily="2" charset="0"/>
            </a:rPr>
            <a:t>Por información que consultan en internet desafían opinión de médicos</a:t>
          </a:r>
        </a:p>
      </dsp:txBody>
      <dsp:txXfrm>
        <a:off x="3035598" y="302382"/>
        <a:ext cx="1458287" cy="972190"/>
      </dsp:txXfrm>
    </dsp:sp>
    <dsp:sp modelId="{7C8A4A72-63B3-49A8-BF60-4EB17678C599}">
      <dsp:nvSpPr>
        <dsp:cNvPr id="0" name=""/>
        <dsp:cNvSpPr/>
      </dsp:nvSpPr>
      <dsp:spPr>
        <a:xfrm>
          <a:off x="463971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Montserrat" panose="00000500000000000000" pitchFamily="2" charset="0"/>
            </a:rPr>
            <a:t>Mal humor, reclamos al personal por tardanza en atención, quejas ante autoridades</a:t>
          </a:r>
        </a:p>
      </dsp:txBody>
      <dsp:txXfrm>
        <a:off x="5125808" y="302382"/>
        <a:ext cx="1458287" cy="972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1895" y="202820"/>
          <a:ext cx="2928285" cy="1171314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Necesidad de modificar tratamientos</a:t>
          </a:r>
        </a:p>
      </dsp:txBody>
      <dsp:txXfrm>
        <a:off x="587552" y="202820"/>
        <a:ext cx="1756971" cy="1171314"/>
      </dsp:txXfrm>
    </dsp:sp>
    <dsp:sp modelId="{0BCF6A6F-1704-4D42-A958-67A63B05967A}">
      <dsp:nvSpPr>
        <dsp:cNvPr id="0" name=""/>
        <dsp:cNvSpPr/>
      </dsp:nvSpPr>
      <dsp:spPr>
        <a:xfrm>
          <a:off x="254950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Montserrat" panose="00000500000000000000" pitchFamily="2" charset="0"/>
            </a:rPr>
            <a:t>Extrañamiento/  inconformidad de los pacientes</a:t>
          </a:r>
        </a:p>
      </dsp:txBody>
      <dsp:txXfrm>
        <a:off x="3035598" y="302382"/>
        <a:ext cx="1458287" cy="972190"/>
      </dsp:txXfrm>
    </dsp:sp>
    <dsp:sp modelId="{7C8A4A72-63B3-49A8-BF60-4EB17678C599}">
      <dsp:nvSpPr>
        <dsp:cNvPr id="0" name=""/>
        <dsp:cNvSpPr/>
      </dsp:nvSpPr>
      <dsp:spPr>
        <a:xfrm>
          <a:off x="4639713" y="302382"/>
          <a:ext cx="2430477" cy="972190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Montserrat" panose="00000500000000000000" pitchFamily="2" charset="0"/>
            </a:rPr>
            <a:t>Imagen institucional afectada</a:t>
          </a:r>
        </a:p>
      </dsp:txBody>
      <dsp:txXfrm>
        <a:off x="5125808" y="302382"/>
        <a:ext cx="1458287" cy="972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759351" y="615"/>
          <a:ext cx="3266695" cy="1306678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Carencia de ropa hospitalaria</a:t>
          </a:r>
        </a:p>
      </dsp:txBody>
      <dsp:txXfrm>
        <a:off x="1412690" y="615"/>
        <a:ext cx="1960017" cy="1306678"/>
      </dsp:txXfrm>
    </dsp:sp>
    <dsp:sp modelId="{0BCF6A6F-1704-4D42-A958-67A63B05967A}">
      <dsp:nvSpPr>
        <dsp:cNvPr id="0" name=""/>
        <dsp:cNvSpPr/>
      </dsp:nvSpPr>
      <dsp:spPr>
        <a:xfrm>
          <a:off x="3601376" y="111683"/>
          <a:ext cx="2711357" cy="1084543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Deficiencia en calidad del servicio</a:t>
          </a:r>
        </a:p>
      </dsp:txBody>
      <dsp:txXfrm>
        <a:off x="4143648" y="111683"/>
        <a:ext cx="1626814" cy="1084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34D0-6F14-4C92-A6CB-637731BC84C4}">
      <dsp:nvSpPr>
        <dsp:cNvPr id="0" name=""/>
        <dsp:cNvSpPr/>
      </dsp:nvSpPr>
      <dsp:spPr>
        <a:xfrm>
          <a:off x="599740" y="547"/>
          <a:ext cx="3328541" cy="1331416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Exigen formas de enseñanza menos estrictas</a:t>
          </a:r>
        </a:p>
      </dsp:txBody>
      <dsp:txXfrm>
        <a:off x="1265448" y="547"/>
        <a:ext cx="1997125" cy="1331416"/>
      </dsp:txXfrm>
    </dsp:sp>
    <dsp:sp modelId="{0BCF6A6F-1704-4D42-A958-67A63B05967A}">
      <dsp:nvSpPr>
        <dsp:cNvPr id="0" name=""/>
        <dsp:cNvSpPr/>
      </dsp:nvSpPr>
      <dsp:spPr>
        <a:xfrm>
          <a:off x="3495571" y="113718"/>
          <a:ext cx="2762689" cy="1105075"/>
        </a:xfrm>
        <a:prstGeom prst="chevron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Montserrat" panose="00000500000000000000" pitchFamily="2" charset="0"/>
            </a:rPr>
            <a:t>Se mencionó que afecta su calidad educativa</a:t>
          </a:r>
        </a:p>
      </dsp:txBody>
      <dsp:txXfrm>
        <a:off x="4048109" y="113718"/>
        <a:ext cx="1657614" cy="1105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8786-8FAE-4903-BA0D-47502C2E7886}">
      <dsp:nvSpPr>
        <dsp:cNvPr id="0" name=""/>
        <dsp:cNvSpPr/>
      </dsp:nvSpPr>
      <dsp:spPr>
        <a:xfrm>
          <a:off x="0" y="481671"/>
          <a:ext cx="11524343" cy="1406924"/>
        </a:xfrm>
        <a:prstGeom prst="roundRect">
          <a:avLst/>
        </a:prstGeom>
        <a:solidFill>
          <a:srgbClr val="245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latin typeface="Montserrat" panose="00000500000000000000" pitchFamily="2" charset="0"/>
            </a:rPr>
            <a:t>Relacionan la transformación con la capacidad de adaptación de las infraestructuras al incremento constante de población derechohabiente.</a:t>
          </a:r>
          <a:endParaRPr lang="es-MX" sz="2000" kern="1200" dirty="0">
            <a:latin typeface="Montserrat" panose="00000500000000000000" pitchFamily="2" charset="0"/>
          </a:endParaRPr>
        </a:p>
      </dsp:txBody>
      <dsp:txXfrm>
        <a:off x="68680" y="550351"/>
        <a:ext cx="11386983" cy="1269564"/>
      </dsp:txXfrm>
    </dsp:sp>
    <dsp:sp modelId="{E8EA2D6F-5621-4922-9439-1CC9365E9823}">
      <dsp:nvSpPr>
        <dsp:cNvPr id="0" name=""/>
        <dsp:cNvSpPr/>
      </dsp:nvSpPr>
      <dsp:spPr>
        <a:xfrm>
          <a:off x="0" y="2075796"/>
          <a:ext cx="11524343" cy="1406924"/>
        </a:xfrm>
        <a:prstGeom prst="roundRect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latin typeface="Montserrat" panose="00000500000000000000" pitchFamily="2" charset="0"/>
            </a:rPr>
            <a:t>En este sentido, es importante vincular el proceso de transformación a la población derechohabiente, ya que no se logrará sin ellos.</a:t>
          </a:r>
          <a:endParaRPr lang="es-MX" sz="2000" kern="1200" dirty="0">
            <a:latin typeface="Montserrat" panose="00000500000000000000" pitchFamily="2" charset="0"/>
          </a:endParaRPr>
        </a:p>
      </dsp:txBody>
      <dsp:txXfrm>
        <a:off x="68680" y="2144476"/>
        <a:ext cx="11386983" cy="1269564"/>
      </dsp:txXfrm>
    </dsp:sp>
    <dsp:sp modelId="{E16B57C7-9A8A-4EE6-8756-57C1B8B5A30E}">
      <dsp:nvSpPr>
        <dsp:cNvPr id="0" name=""/>
        <dsp:cNvSpPr/>
      </dsp:nvSpPr>
      <dsp:spPr>
        <a:xfrm>
          <a:off x="0" y="3669921"/>
          <a:ext cx="11524343" cy="1406924"/>
        </a:xfrm>
        <a:prstGeom prst="roundRect">
          <a:avLst/>
        </a:prstGeom>
        <a:solidFill>
          <a:srgbClr val="BC94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i="0" kern="1200" dirty="0">
              <a:latin typeface="Montserrat" panose="00000500000000000000" pitchFamily="2" charset="0"/>
            </a:rPr>
            <a:t>A nivel institucional la definen como una transición de la forma en que se debe trabajar hacia el futuro: adaptación a las nuevas tecnologías, nuevas herramientas y nuevas circunstancias laborales, para alcanzar un mejor desempeño en la atención a personas derechohabientes. </a:t>
          </a:r>
          <a:endParaRPr lang="es-MX" sz="2000" kern="1200" dirty="0">
            <a:latin typeface="Montserrat" panose="00000500000000000000" pitchFamily="2" charset="0"/>
          </a:endParaRPr>
        </a:p>
      </dsp:txBody>
      <dsp:txXfrm>
        <a:off x="68680" y="3738601"/>
        <a:ext cx="11386983" cy="12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9652914-8D6A-3C47-960A-89E7F97A3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723" y="2157412"/>
            <a:ext cx="11310553" cy="1271588"/>
          </a:xfrm>
          <a:prstGeom prst="rect">
            <a:avLst/>
          </a:prstGeom>
        </p:spPr>
        <p:txBody>
          <a:bodyPr/>
          <a:lstStyle>
            <a:lvl1pPr algn="ctr">
              <a:defRPr lang="es-MX" b="1" i="0" dirty="0">
                <a:solidFill>
                  <a:srgbClr val="245C4F"/>
                </a:solidFill>
                <a:latin typeface="Montserrat SemiBold" pitchFamily="2" charset="77"/>
              </a:defRPr>
            </a:lvl1pPr>
          </a:lstStyle>
          <a:p>
            <a:pPr marL="0" lvl="0"/>
            <a:r>
              <a:rPr lang="es-MX" dirty="0">
                <a:solidFill>
                  <a:srgbClr val="245C4F"/>
                </a:solidFill>
              </a:rPr>
              <a:t>INSTITUTO MEXICANO</a:t>
            </a:r>
            <a:br>
              <a:rPr lang="es-MX" dirty="0">
                <a:solidFill>
                  <a:srgbClr val="245C4F"/>
                </a:solidFill>
              </a:rPr>
            </a:br>
            <a:r>
              <a:rPr lang="es-MX" dirty="0">
                <a:solidFill>
                  <a:srgbClr val="245C4F"/>
                </a:solidFill>
              </a:rPr>
              <a:t>DEL SEGURO SOCIAL</a:t>
            </a:r>
            <a:endParaRPr lang="es-MX" dirty="0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026DBC-2A7F-D343-BC8B-E921067DE4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23" y="3429000"/>
            <a:ext cx="1130643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2000" b="0" i="0" kern="1200" smtClean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1 de enero de 2022</a:t>
            </a:r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E48122CA-E02E-6143-B765-916014E3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B7C0A9CA-112C-3645-9E05-8C53BB8E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7C2DCBF4-C5C6-0142-8B94-EB5BABA5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3B5516A-D4CD-124C-A99F-7170CD9F8DDE}"/>
              </a:ext>
            </a:extLst>
          </p:cNvPr>
          <p:cNvCxnSpPr>
            <a:cxnSpLocks/>
          </p:cNvCxnSpPr>
          <p:nvPr userDrawn="1"/>
        </p:nvCxnSpPr>
        <p:spPr>
          <a:xfrm>
            <a:off x="3569043" y="3410465"/>
            <a:ext cx="5037437" cy="0"/>
          </a:xfrm>
          <a:prstGeom prst="line">
            <a:avLst/>
          </a:prstGeom>
          <a:ln w="317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7 Imagen">
            <a:extLst>
              <a:ext uri="{FF2B5EF4-FFF2-40B4-BE49-F238E27FC236}">
                <a16:creationId xmlns:a16="http://schemas.microsoft.com/office/drawing/2014/main" id="{7D48B855-AC5D-2B4F-A3BB-EB4FB028D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66" y="5207338"/>
            <a:ext cx="2450034" cy="1149012"/>
          </a:xfrm>
          <a:prstGeom prst="rect">
            <a:avLst/>
          </a:prstGeom>
        </p:spPr>
      </p:pic>
      <p:pic>
        <p:nvPicPr>
          <p:cNvPr id="23" name="Picture 5" descr="Firmas GMX-IMSS-2021.pdf">
            <a:extLst>
              <a:ext uri="{FF2B5EF4-FFF2-40B4-BE49-F238E27FC236}">
                <a16:creationId xmlns:a16="http://schemas.microsoft.com/office/drawing/2014/main" id="{38E4989C-C3F6-534E-AA62-67FE90C1C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440723" y="5280528"/>
            <a:ext cx="4008254" cy="10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3824E-625A-6F48-AB74-624910D27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</p:spPr>
        <p:txBody>
          <a:bodyPr/>
          <a:lstStyle>
            <a:lvl1pPr>
              <a:defRPr lang="es-MX" sz="2400" b="0" i="0" dirty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marL="0" lvl="0"/>
            <a:r>
              <a:rPr lang="es-MX" dirty="0"/>
              <a:t>Título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A2CE39-8C0D-D44E-8322-733D93EA5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E61BB9-029D-0740-A413-B024F5ED1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2D3BA-2586-6F4E-92A6-77612A8A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ED3E03-E96E-BD48-BF86-BDE47C5A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F04F57-E9EA-A74F-8979-3584A9AD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Picture 4" descr="Firmas GMX-IMSS-2021.pdf">
            <a:extLst>
              <a:ext uri="{FF2B5EF4-FFF2-40B4-BE49-F238E27FC236}">
                <a16:creationId xmlns:a16="http://schemas.microsoft.com/office/drawing/2014/main" id="{3B592202-8E00-2A4A-88C1-BAD9A2DE0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11" name="7 Imagen">
            <a:extLst>
              <a:ext uri="{FF2B5EF4-FFF2-40B4-BE49-F238E27FC236}">
                <a16:creationId xmlns:a16="http://schemas.microsoft.com/office/drawing/2014/main" id="{B09D6997-7DC3-3F4A-8E04-308D720FD7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DE39B01-1C29-F740-B34C-8C8F3D9B33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8977" y="2157412"/>
            <a:ext cx="7302299" cy="1271588"/>
          </a:xfrm>
          <a:prstGeom prst="rect">
            <a:avLst/>
          </a:prstGeom>
        </p:spPr>
        <p:txBody>
          <a:bodyPr/>
          <a:lstStyle>
            <a:lvl1pPr algn="ctr">
              <a:defRPr lang="es-MX" b="1" i="0" dirty="0">
                <a:solidFill>
                  <a:srgbClr val="245C4F"/>
                </a:solidFill>
                <a:latin typeface="Montserrat SemiBold" pitchFamily="2" charset="77"/>
              </a:defRPr>
            </a:lvl1pPr>
          </a:lstStyle>
          <a:p>
            <a:pPr marL="0" lvl="0"/>
            <a:r>
              <a:rPr lang="es-MX" dirty="0">
                <a:solidFill>
                  <a:srgbClr val="245C4F"/>
                </a:solidFill>
              </a:rPr>
              <a:t>EJEMPLO DE ENTRADA DE CAPÍTULO O TEMA</a:t>
            </a:r>
            <a:endParaRPr lang="es-MX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2D5E33C-9F19-C34E-9EF9-33F9CAB31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4857" y="3697959"/>
            <a:ext cx="7302299" cy="10026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2400" b="0" i="0" kern="1200" smtClean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065CF607-6DA1-B84E-802C-8D7D10ED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39DDB117-567E-9E49-AB86-45FE1070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597A9707-2891-4040-BB1F-B03D1B93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E0FAC12-079B-DB4C-BEFF-A8F357688062}"/>
              </a:ext>
            </a:extLst>
          </p:cNvPr>
          <p:cNvCxnSpPr>
            <a:cxnSpLocks/>
          </p:cNvCxnSpPr>
          <p:nvPr userDrawn="1"/>
        </p:nvCxnSpPr>
        <p:spPr>
          <a:xfrm>
            <a:off x="4444857" y="3429000"/>
            <a:ext cx="7747143" cy="0"/>
          </a:xfrm>
          <a:prstGeom prst="line">
            <a:avLst/>
          </a:prstGeom>
          <a:ln w="317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7 Imagen">
            <a:extLst>
              <a:ext uri="{FF2B5EF4-FFF2-40B4-BE49-F238E27FC236}">
                <a16:creationId xmlns:a16="http://schemas.microsoft.com/office/drawing/2014/main" id="{E1E7242A-A11B-4149-B65B-F1D5D888C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66" y="5207338"/>
            <a:ext cx="2450034" cy="1149012"/>
          </a:xfrm>
          <a:prstGeom prst="rect">
            <a:avLst/>
          </a:prstGeom>
        </p:spPr>
      </p:pic>
      <p:pic>
        <p:nvPicPr>
          <p:cNvPr id="20" name="Picture 5" descr="Firmas GMX-IMSS-2021.pdf">
            <a:extLst>
              <a:ext uri="{FF2B5EF4-FFF2-40B4-BE49-F238E27FC236}">
                <a16:creationId xmlns:a16="http://schemas.microsoft.com/office/drawing/2014/main" id="{09608EBF-2314-554A-ABE3-A033F44CA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440723" y="5280528"/>
            <a:ext cx="4008254" cy="10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8E410-8C53-D84C-9883-CFF40708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12" y="554219"/>
            <a:ext cx="10515600" cy="593486"/>
          </a:xfrm>
          <a:prstGeom prst="rect">
            <a:avLst/>
          </a:prstGeom>
          <a:noFill/>
        </p:spPr>
        <p:txBody>
          <a:bodyPr/>
          <a:lstStyle>
            <a:lvl1pPr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r>
              <a:rPr lang="es-ES" dirty="0"/>
              <a:t>Cabeza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37069-379F-F84E-BE95-0CF705A65F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12" y="1907873"/>
            <a:ext cx="9508362" cy="39774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latin typeface="Montserrat SemiBold" pitchFamily="2" charset="77"/>
              </a:defRPr>
            </a:lvl1pPr>
            <a:lvl2pPr>
              <a:defRPr sz="1800" b="0" i="0">
                <a:latin typeface="Montserrat Medium" pitchFamily="2" charset="77"/>
              </a:defRPr>
            </a:lvl2pPr>
            <a:lvl3pPr>
              <a:defRPr sz="1600" b="0" i="0">
                <a:latin typeface="Montserrat Medium" pitchFamily="2" charset="77"/>
              </a:defRPr>
            </a:lvl3pPr>
            <a:lvl4pPr>
              <a:defRPr sz="1400" b="0" i="0">
                <a:latin typeface="Montserrat Medium" pitchFamily="2" charset="77"/>
              </a:defRPr>
            </a:lvl4pPr>
            <a:lvl5pPr>
              <a:defRPr sz="1400" b="0" i="0">
                <a:latin typeface="Montserrat Medium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Usar Tipografía Montserrat Semibold 21 puntos. </a:t>
            </a:r>
          </a:p>
          <a:p>
            <a:pPr lvl="0"/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5941F-B37C-3543-BCF6-BBDA53BF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BCEE1-122C-454F-9643-CA9E30AB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EE994-338E-E347-BBF7-43EFDF7A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CD6E2F78-9B87-A946-823F-A6B2297AB5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37712" y="1204153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BC945A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buSzPts val="2200"/>
            </a:pPr>
            <a:r>
              <a:rPr lang="es-MX" sz="2400" dirty="0">
                <a:solidFill>
                  <a:srgbClr val="BC95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Subtitulo usar Tipografía Montserrat Semibold 24 puntos. </a:t>
            </a:r>
          </a:p>
        </p:txBody>
      </p:sp>
      <p:pic>
        <p:nvPicPr>
          <p:cNvPr id="16" name="Picture 4" descr="Firmas GMX-IMSS-2021.pdf">
            <a:extLst>
              <a:ext uri="{FF2B5EF4-FFF2-40B4-BE49-F238E27FC236}">
                <a16:creationId xmlns:a16="http://schemas.microsoft.com/office/drawing/2014/main" id="{DD8C5329-3375-154F-BC15-EC647F0BD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17" name="7 Imagen">
            <a:extLst>
              <a:ext uri="{FF2B5EF4-FFF2-40B4-BE49-F238E27FC236}">
                <a16:creationId xmlns:a16="http://schemas.microsoft.com/office/drawing/2014/main" id="{3404B1D4-F9D2-AA48-ADA6-B0D1775B5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054ECF21-766C-CF47-ADA3-A4E837057451}"/>
              </a:ext>
            </a:extLst>
          </p:cNvPr>
          <p:cNvSpPr/>
          <p:nvPr userDrawn="1"/>
        </p:nvSpPr>
        <p:spPr>
          <a:xfrm>
            <a:off x="1753602" y="2683038"/>
            <a:ext cx="10386912" cy="902043"/>
          </a:xfrm>
          <a:prstGeom prst="rect">
            <a:avLst/>
          </a:prstGeom>
          <a:gradFill flip="none" rotWithShape="1">
            <a:gsLst>
              <a:gs pos="0">
                <a:srgbClr val="DECEAD">
                  <a:alpha val="27578"/>
                </a:srgbClr>
              </a:gs>
              <a:gs pos="100000">
                <a:srgbClr val="DECE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058B99-6E3E-E24F-88FD-92643B00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03BE5-1F17-8548-8BEF-3E49464E9736}" type="datetimeFigureOut">
              <a:rPr lang="es-MX" smtClean="0"/>
              <a:t>10/03/2023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31569-8587-0343-9144-76940B46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CF81B-5B7B-3549-A207-AD603098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FE2E1-1F49-9140-AA3E-EA70BBC7239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AC066D-B604-7A4A-8BE7-83F456B4E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5088" y="2853095"/>
            <a:ext cx="10126721" cy="561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TÍTULO DE CONTRAPORTADA</a:t>
            </a:r>
          </a:p>
        </p:txBody>
      </p:sp>
      <p:pic>
        <p:nvPicPr>
          <p:cNvPr id="15" name="Picture 5" descr="Firmas GMX-IMSS-2021.pdf">
            <a:extLst>
              <a:ext uri="{FF2B5EF4-FFF2-40B4-BE49-F238E27FC236}">
                <a16:creationId xmlns:a16="http://schemas.microsoft.com/office/drawing/2014/main" id="{C71DD2DB-9219-3344-B5E3-AD6C2CB45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37429" r="15532" b="37205"/>
          <a:stretch/>
        </p:blipFill>
        <p:spPr>
          <a:xfrm>
            <a:off x="2972844" y="3883960"/>
            <a:ext cx="5422380" cy="1464869"/>
          </a:xfrm>
          <a:prstGeom prst="rect">
            <a:avLst/>
          </a:prstGeom>
        </p:spPr>
      </p:pic>
      <p:pic>
        <p:nvPicPr>
          <p:cNvPr id="16" name="7 Imagen">
            <a:extLst>
              <a:ext uri="{FF2B5EF4-FFF2-40B4-BE49-F238E27FC236}">
                <a16:creationId xmlns:a16="http://schemas.microsoft.com/office/drawing/2014/main" id="{C727261F-25FD-8640-8B6B-DFF5736ED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66" y="3883960"/>
            <a:ext cx="2450034" cy="11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4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3BD97-07CB-7442-9E42-26E0FF55F23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Usar Tipografía Montserrat Semibold 21 puntos. </a:t>
            </a:r>
          </a:p>
          <a:p>
            <a:pPr lvl="0"/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B0156F-8163-7445-9FB4-3A97E13010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Usar Tipografía Montserrat Semibold 21 puntos. </a:t>
            </a:r>
          </a:p>
          <a:p>
            <a:pPr lvl="0"/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CB603F-41EA-FC4C-B55D-D18D46D0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2EC22C-1FE7-424C-AEF4-E28C11F5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0C21B3-5B1F-2D41-BF1C-437FC4D6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Picture 4" descr="Firmas GMX-IMSS-2021.pdf">
            <a:extLst>
              <a:ext uri="{FF2B5EF4-FFF2-40B4-BE49-F238E27FC236}">
                <a16:creationId xmlns:a16="http://schemas.microsoft.com/office/drawing/2014/main" id="{5459E9A7-39C9-6649-A808-3E49CD97B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11" name="7 Imagen">
            <a:extLst>
              <a:ext uri="{FF2B5EF4-FFF2-40B4-BE49-F238E27FC236}">
                <a16:creationId xmlns:a16="http://schemas.microsoft.com/office/drawing/2014/main" id="{B42389E4-3878-9B45-B367-E7CF1D478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BE8E410-8C53-D84C-9883-CFF40708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12" y="554219"/>
            <a:ext cx="10515600" cy="593486"/>
          </a:xfrm>
          <a:prstGeom prst="rect">
            <a:avLst/>
          </a:prstGeom>
          <a:noFill/>
        </p:spPr>
        <p:txBody>
          <a:bodyPr/>
          <a:lstStyle>
            <a:lvl1pPr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r>
              <a:rPr lang="es-ES" dirty="0"/>
              <a:t>Cabeza</a:t>
            </a:r>
            <a:endParaRPr lang="es-MX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CD6E2F78-9B87-A946-823F-A6B2297AB5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37712" y="1204153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BC945A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buSzPts val="2200"/>
            </a:pPr>
            <a:r>
              <a:rPr lang="es-MX" sz="2400" dirty="0">
                <a:solidFill>
                  <a:srgbClr val="BC95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Subtitulo usar Tipografía Montserrat Semibold 24 puntos. </a:t>
            </a:r>
          </a:p>
        </p:txBody>
      </p:sp>
    </p:spTree>
    <p:extLst>
      <p:ext uri="{BB962C8B-B14F-4D97-AF65-F5344CB8AC3E}">
        <p14:creationId xmlns:p14="http://schemas.microsoft.com/office/powerpoint/2010/main" val="379986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6BB6D-B33A-A547-A485-77D3D13F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</p:spPr>
        <p:txBody>
          <a:bodyPr/>
          <a:lstStyle>
            <a:lvl1pPr>
              <a:defRPr lang="es-MX" sz="4000" b="0" i="0" dirty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marL="0" lvl="0"/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4A6EA-30A2-5340-AAB1-DCC35A78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BC945A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42261-CB79-C84F-ABBD-0D5045978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A37B2F-B499-0540-A63C-8F1906321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>
              <a:defRPr lang="es-MX" sz="1800" b="1" i="0" dirty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pPr marL="0" lvl="0" indent="0">
              <a:buNone/>
            </a:pPr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C65AED-1AA1-E044-8696-2CF354862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40CBD3-E863-2046-B2D2-D6F27EE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387900-B9DB-684D-926D-AD7BBF67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C1A863-054B-D145-A065-2BB5A21D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1" name="Picture 4" descr="Firmas GMX-IMSS-2021.pdf">
            <a:extLst>
              <a:ext uri="{FF2B5EF4-FFF2-40B4-BE49-F238E27FC236}">
                <a16:creationId xmlns:a16="http://schemas.microsoft.com/office/drawing/2014/main" id="{5C9BACE2-1DD2-E446-9D89-B05A26C0E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13" name="7 Imagen">
            <a:extLst>
              <a:ext uri="{FF2B5EF4-FFF2-40B4-BE49-F238E27FC236}">
                <a16:creationId xmlns:a16="http://schemas.microsoft.com/office/drawing/2014/main" id="{CD5C5196-0F57-1544-981F-F04647378E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88499F-9013-3B4D-9E62-8473EED3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03BE5-1F17-8548-8BEF-3E49464E9736}" type="datetimeFigureOut">
              <a:rPr lang="es-MX" smtClean="0"/>
              <a:t>10/03/2023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064967-A914-0E42-A81E-DBE9DDA9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A3D91E-F8B5-DE4E-96D1-A498862F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FE2E1-1F49-9140-AA3E-EA70BBC72399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Picture 4" descr="Firmas GMX-IMSS-2021.pdf">
            <a:extLst>
              <a:ext uri="{FF2B5EF4-FFF2-40B4-BE49-F238E27FC236}">
                <a16:creationId xmlns:a16="http://schemas.microsoft.com/office/drawing/2014/main" id="{3617246E-A69B-DD43-B42B-BE17290D5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8" name="7 Imagen">
            <a:extLst>
              <a:ext uri="{FF2B5EF4-FFF2-40B4-BE49-F238E27FC236}">
                <a16:creationId xmlns:a16="http://schemas.microsoft.com/office/drawing/2014/main" id="{50042BCD-3DF3-754A-9331-3A330D181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BE8E410-8C53-D84C-9883-CFF40708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12" y="554219"/>
            <a:ext cx="10515600" cy="593486"/>
          </a:xfrm>
          <a:prstGeom prst="rect">
            <a:avLst/>
          </a:prstGeom>
          <a:noFill/>
        </p:spPr>
        <p:txBody>
          <a:bodyPr/>
          <a:lstStyle>
            <a:lvl1pPr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r>
              <a:rPr lang="es-ES" dirty="0"/>
              <a:t>Cabeza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29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4A8A6C-DEEF-C942-9E00-C5A06EF1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03BE5-1F17-8548-8BEF-3E49464E9736}" type="datetimeFigureOut">
              <a:rPr lang="es-MX" smtClean="0"/>
              <a:t>10/03/2023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E707FE-5ABD-D344-B4B2-9606CFE0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1C4905-1517-D34F-968D-926498CD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FE2E1-1F49-9140-AA3E-EA70BBC723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7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29DCB-E728-3844-A1EA-EA11326E1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</p:spPr>
        <p:txBody>
          <a:bodyPr/>
          <a:lstStyle>
            <a:lvl1pPr>
              <a:defRPr lang="es-MX" sz="2400" b="0" i="0" dirty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marL="0" lvl="0"/>
            <a:r>
              <a:rPr lang="es-MX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D5C0E-9B9E-B848-B839-EF88167F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Montserrat" pitchFamily="2" charset="77"/>
              </a:defRPr>
            </a:lvl1pPr>
            <a:lvl2pPr>
              <a:defRPr sz="2400" b="0" i="0">
                <a:latin typeface="Montserrat" pitchFamily="2" charset="77"/>
              </a:defRPr>
            </a:lvl2pPr>
            <a:lvl3pPr>
              <a:defRPr sz="2000" b="0" i="0">
                <a:latin typeface="Montserrat" pitchFamily="2" charset="77"/>
              </a:defRPr>
            </a:lvl3pPr>
            <a:lvl4pPr>
              <a:defRPr sz="1800" b="0" i="0">
                <a:latin typeface="Montserrat" pitchFamily="2" charset="77"/>
              </a:defRPr>
            </a:lvl4pPr>
            <a:lvl5pPr>
              <a:defRPr sz="1800" b="0" i="0">
                <a:latin typeface="Montserra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74441-51E0-6B4B-B9ED-21030A46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A51B01-7D76-8D4A-B7BB-85DBC993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25603BE5-1F17-8548-8BEF-3E49464E9736}" type="datetimeFigureOut">
              <a:rPr lang="es-MX" smtClean="0"/>
              <a:pPr/>
              <a:t>10/03/2023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DE9428-2D9C-084C-8E7A-313E27D3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02AF5-1EEE-F44E-9420-06B37C4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Montserrat" pitchFamily="2" charset="77"/>
              </a:defRPr>
            </a:lvl1pPr>
          </a:lstStyle>
          <a:p>
            <a:fld id="{EC6FE2E1-1F49-9140-AA3E-EA70BBC72399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9" name="Picture 4" descr="Firmas GMX-IMSS-2021.pdf">
            <a:extLst>
              <a:ext uri="{FF2B5EF4-FFF2-40B4-BE49-F238E27FC236}">
                <a16:creationId xmlns:a16="http://schemas.microsoft.com/office/drawing/2014/main" id="{E0502872-0983-F540-ACBF-076F30477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7429" r="13433" b="37205"/>
          <a:stretch/>
        </p:blipFill>
        <p:spPr>
          <a:xfrm>
            <a:off x="9088583" y="119121"/>
            <a:ext cx="2807820" cy="702354"/>
          </a:xfrm>
          <a:prstGeom prst="rect">
            <a:avLst/>
          </a:prstGeom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6B9A99C3-7A4A-FC49-980D-9BC42D88AA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5548784"/>
            <a:ext cx="2013082" cy="9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8C1F1-7FA3-C740-AA2B-A4D2F5628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23" y="544734"/>
            <a:ext cx="11310553" cy="2327501"/>
          </a:xfrm>
        </p:spPr>
        <p:txBody>
          <a:bodyPr/>
          <a:lstStyle/>
          <a:p>
            <a:r>
              <a:rPr lang="es-MX" sz="4000" dirty="0"/>
              <a:t>ANÁLISIS DE LOS GRUPOS DE ENFOQUE CON PERSONAL MÉDICO Y DE ENFERMERÍA DEL INSTITUTO MEXICANO DEL SEGURO SOCIAL (IMSS) EN EL 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6E21F3-76A8-7B46-A029-4A9D4E65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50345"/>
            <a:ext cx="5651156" cy="718456"/>
          </a:xfrm>
        </p:spPr>
        <p:txBody>
          <a:bodyPr/>
          <a:lstStyle/>
          <a:p>
            <a:pPr algn="r"/>
            <a:r>
              <a:rPr lang="es-MX" dirty="0"/>
              <a:t>Principales resultados</a:t>
            </a:r>
          </a:p>
          <a:p>
            <a:pPr algn="r"/>
            <a:r>
              <a:rPr lang="es-MX" dirty="0"/>
              <a:t>Estudio realizado en 2022 por la empresa Olivares Plata Consultores S.A. de C.V.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09C5778-06D0-FEFF-7EEC-88E08E607A0E}"/>
              </a:ext>
            </a:extLst>
          </p:cNvPr>
          <p:cNvSpPr txBox="1">
            <a:spLocks/>
          </p:cNvSpPr>
          <p:nvPr/>
        </p:nvSpPr>
        <p:spPr>
          <a:xfrm>
            <a:off x="3530695" y="2872235"/>
            <a:ext cx="5390883" cy="493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4400" b="1" i="0" kern="1200" dirty="0">
                <a:solidFill>
                  <a:srgbClr val="245C4F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4469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29D57-6AE8-D1C1-41E6-FEF3674D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" y="906639"/>
            <a:ext cx="3659641" cy="4731660"/>
          </a:xfrm>
          <a:solidFill>
            <a:srgbClr val="DECEAD"/>
          </a:solidFill>
        </p:spPr>
        <p:txBody>
          <a:bodyPr/>
          <a:lstStyle/>
          <a:p>
            <a:pPr algn="ctr"/>
            <a:r>
              <a:rPr lang="es-MX" sz="2800" dirty="0">
                <a:solidFill>
                  <a:schemeClr val="tx1"/>
                </a:solidFill>
              </a:rPr>
              <a:t>La “Transformación” fue asociada principalmente a tres conceptos: </a:t>
            </a:r>
            <a:br>
              <a:rPr lang="es-MX" sz="2800" dirty="0">
                <a:solidFill>
                  <a:schemeClr val="tx1"/>
                </a:solidFill>
              </a:rPr>
            </a:br>
            <a:br>
              <a:rPr lang="es-MX" sz="2800" dirty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>Cambio</a:t>
            </a:r>
            <a:br>
              <a:rPr lang="es-MX" sz="3200" dirty="0">
                <a:solidFill>
                  <a:schemeClr val="tx1"/>
                </a:solidFill>
              </a:rPr>
            </a:b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>Mejora</a:t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> </a:t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>Innovación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61609-FED8-A35F-91A2-E27DEC68A6F0}"/>
              </a:ext>
            </a:extLst>
          </p:cNvPr>
          <p:cNvSpPr txBox="1"/>
          <p:nvPr/>
        </p:nvSpPr>
        <p:spPr>
          <a:xfrm>
            <a:off x="5704114" y="960458"/>
            <a:ext cx="6096000" cy="4624023"/>
          </a:xfrm>
          <a:prstGeom prst="rect">
            <a:avLst/>
          </a:prstGeom>
          <a:solidFill>
            <a:srgbClr val="DECEAD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latin typeface="Montserrat" panose="00000500000000000000" pitchFamily="2" charset="0"/>
              </a:rPr>
              <a:t>Otras asociaciones fueron: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2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Evolución, Innovación, Modificaciones, Bienestar, Nuevas </a:t>
            </a:r>
            <a:r>
              <a:rPr lang="es-MX" sz="2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MX" sz="2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portunidades</a:t>
            </a:r>
            <a:r>
              <a:rPr lang="es-MX" sz="2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Adaptación, Actualización, Humanizar, Inversión, Condiciones laborales, Sueldos,</a:t>
            </a:r>
            <a:r>
              <a:rPr lang="es-MX" sz="2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Empatía, Responsabilidad, Ética</a:t>
            </a:r>
            <a:r>
              <a:rPr lang="es-MX" sz="2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Competente, Sentido de pertenencia, Compromiso, Profesionalización, Puntualidad, Honestidad, Resolución, Soporte, Crecimiento y Superación.</a:t>
            </a:r>
            <a:endParaRPr lang="es-MX" sz="2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2C28B7D-C3C0-C532-B1E0-05EB13725A77}"/>
              </a:ext>
            </a:extLst>
          </p:cNvPr>
          <p:cNvSpPr/>
          <p:nvPr/>
        </p:nvSpPr>
        <p:spPr>
          <a:xfrm>
            <a:off x="4529477" y="2873326"/>
            <a:ext cx="943429" cy="798285"/>
          </a:xfrm>
          <a:prstGeom prst="rightArrow">
            <a:avLst/>
          </a:prstGeom>
          <a:solidFill>
            <a:srgbClr val="DEC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86BF2484-939A-434F-5641-99011C8E2E5C}"/>
              </a:ext>
            </a:extLst>
          </p:cNvPr>
          <p:cNvSpPr txBox="1"/>
          <p:nvPr/>
        </p:nvSpPr>
        <p:spPr>
          <a:xfrm>
            <a:off x="391885" y="206103"/>
            <a:ext cx="789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45C4F"/>
                </a:solidFill>
                <a:latin typeface="Montserrat Black" panose="00000A00000000000000" pitchFamily="2" charset="0"/>
              </a:rPr>
              <a:t>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53189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596857D6-D5F6-F224-8DBB-4685F9809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79771"/>
              </p:ext>
            </p:extLst>
          </p:nvPr>
        </p:nvGraphicFramePr>
        <p:xfrm>
          <a:off x="304799" y="392339"/>
          <a:ext cx="11524343" cy="555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9">
            <a:extLst>
              <a:ext uri="{FF2B5EF4-FFF2-40B4-BE49-F238E27FC236}">
                <a16:creationId xmlns:a16="http://schemas.microsoft.com/office/drawing/2014/main" id="{86BF2484-939A-434F-5641-99011C8E2E5C}"/>
              </a:ext>
            </a:extLst>
          </p:cNvPr>
          <p:cNvSpPr txBox="1"/>
          <p:nvPr/>
        </p:nvSpPr>
        <p:spPr>
          <a:xfrm>
            <a:off x="391885" y="206103"/>
            <a:ext cx="789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45C4F"/>
                </a:solidFill>
                <a:latin typeface="Montserrat Black" panose="00000A00000000000000" pitchFamily="2" charset="0"/>
              </a:rPr>
              <a:t>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38947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E8E62-A1B2-BF4E-AFC6-9DB2CF4085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C639C2-BFA2-17C1-7AAA-C6647601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12" y="1914285"/>
            <a:ext cx="11518859" cy="365920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b="0" dirty="0">
                <a:solidFill>
                  <a:srgbClr val="000000"/>
                </a:solidFill>
                <a:latin typeface="Montserrat SemiBold" panose="000007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Identificar los elementos que el personal médico y de enfermería del Instituto Mexicano del Seguro Social (IMSS) considera como parte de un servicio de calidad en las Unidades de Medicina Familiar y Hospitales, respecto a tiempos de espera, trato, comunicación del personal, condiciones y seguridad de las instalaciones, así como los obstáculos que enfrentan durante la operación diaria. Al mismo tiempo, conocer la opinión sobre lo que para ellos significa la transformación.</a:t>
            </a:r>
            <a:endParaRPr lang="es-MX" sz="2800" b="0" dirty="0">
              <a:effectLst/>
              <a:latin typeface="Montserrat SemiBold" panose="000007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5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30B2-99E7-B41F-9454-90E98E45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1" y="380047"/>
            <a:ext cx="4299775" cy="593486"/>
          </a:xfrm>
        </p:spPr>
        <p:txBody>
          <a:bodyPr/>
          <a:lstStyle/>
          <a:p>
            <a:r>
              <a:rPr lang="es-MX" dirty="0"/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DE0ED4-611B-2DE1-E27F-13E571C53957}"/>
              </a:ext>
            </a:extLst>
          </p:cNvPr>
          <p:cNvSpPr txBox="1"/>
          <p:nvPr/>
        </p:nvSpPr>
        <p:spPr>
          <a:xfrm>
            <a:off x="4537487" y="1443841"/>
            <a:ext cx="7451313" cy="3970318"/>
          </a:xfrm>
          <a:prstGeom prst="rect">
            <a:avLst/>
          </a:prstGeom>
          <a:solidFill>
            <a:srgbClr val="245C4F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0" dirty="0">
                <a:solidFill>
                  <a:schemeClr val="bg1"/>
                </a:solidFill>
                <a:effectLst/>
                <a:latin typeface="Montserrat SemiBold" panose="000007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El Grupo de Enfoque es una técnica de recolección de datos que consiste en realizar una entrevista grupal en la que se promueve la interacción entre las y los participantes, con el objetivo de obtener información sobre lo que piensan y sienten respecto a diversos temas. Se lleva a cabo con un número limitado de personas (entre 6 y 10).</a:t>
            </a:r>
          </a:p>
        </p:txBody>
      </p:sp>
      <p:pic>
        <p:nvPicPr>
          <p:cNvPr id="9" name="Gráfico 8" descr="Conexiones contorno">
            <a:extLst>
              <a:ext uri="{FF2B5EF4-FFF2-40B4-BE49-F238E27FC236}">
                <a16:creationId xmlns:a16="http://schemas.microsoft.com/office/drawing/2014/main" id="{EBD83F9E-0F43-132E-2C29-83E297CF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712" y="1708834"/>
            <a:ext cx="3893457" cy="3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DA7B6-C41B-122E-9936-86D46688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2" y="554219"/>
            <a:ext cx="10515600" cy="593486"/>
          </a:xfrm>
        </p:spPr>
        <p:txBody>
          <a:bodyPr/>
          <a:lstStyle/>
          <a:p>
            <a:r>
              <a:rPr lang="es-MX" dirty="0"/>
              <a:t>Calendarización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B7A9EB8F-D27B-8601-7E71-919E4402B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6583"/>
              </p:ext>
            </p:extLst>
          </p:nvPr>
        </p:nvGraphicFramePr>
        <p:xfrm>
          <a:off x="370115" y="1389198"/>
          <a:ext cx="11451770" cy="4079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170">
                  <a:extLst>
                    <a:ext uri="{9D8B030D-6E8A-4147-A177-3AD203B41FA5}">
                      <a16:colId xmlns:a16="http://schemas.microsoft.com/office/drawing/2014/main" val="2403625538"/>
                    </a:ext>
                  </a:extLst>
                </a:gridCol>
                <a:gridCol w="3451886">
                  <a:extLst>
                    <a:ext uri="{9D8B030D-6E8A-4147-A177-3AD203B41FA5}">
                      <a16:colId xmlns:a16="http://schemas.microsoft.com/office/drawing/2014/main" val="1095237312"/>
                    </a:ext>
                  </a:extLst>
                </a:gridCol>
                <a:gridCol w="1599086">
                  <a:extLst>
                    <a:ext uri="{9D8B030D-6E8A-4147-A177-3AD203B41FA5}">
                      <a16:colId xmlns:a16="http://schemas.microsoft.com/office/drawing/2014/main" val="1034054608"/>
                    </a:ext>
                  </a:extLst>
                </a:gridCol>
                <a:gridCol w="2920274">
                  <a:extLst>
                    <a:ext uri="{9D8B030D-6E8A-4147-A177-3AD203B41FA5}">
                      <a16:colId xmlns:a16="http://schemas.microsoft.com/office/drawing/2014/main" val="1762952370"/>
                    </a:ext>
                  </a:extLst>
                </a:gridCol>
                <a:gridCol w="2290354">
                  <a:extLst>
                    <a:ext uri="{9D8B030D-6E8A-4147-A177-3AD203B41FA5}">
                      <a16:colId xmlns:a16="http://schemas.microsoft.com/office/drawing/2014/main" val="2377338505"/>
                    </a:ext>
                  </a:extLst>
                </a:gridCol>
              </a:tblGrid>
              <a:tr h="359241"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Nivel de atención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Fecha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Grupos y Perfiles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Sede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53585"/>
                  </a:ext>
                </a:extLst>
              </a:tr>
              <a:tr h="1978288">
                <a:tc rowSpan="2">
                  <a:txBody>
                    <a:bodyPr/>
                    <a:lstStyle/>
                    <a:p>
                      <a:pPr algn="ctr"/>
                      <a:r>
                        <a:rPr lang="es-MX" sz="48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 SemiBold" panose="00000700000000000000"/>
                        </a:rPr>
                        <a:t>Primer 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4 de noviembre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Médico.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de Enfermería.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Tampico, Tamaulipas.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75294"/>
                  </a:ext>
                </a:extLst>
              </a:tr>
              <a:tr h="1742074">
                <a:tc vMerge="1">
                  <a:txBody>
                    <a:bodyPr/>
                    <a:lstStyle/>
                    <a:p>
                      <a:pPr algn="ctr"/>
                      <a:endParaRPr lang="es-MX" sz="18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Primer 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8 de noviembre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Médico.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de Enfermería.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Villahermosa, Tabasco.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4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6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DA7B6-C41B-122E-9936-86D46688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Calendarización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B7A9EB8F-D27B-8601-7E71-919E4402B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10748"/>
              </p:ext>
            </p:extLst>
          </p:nvPr>
        </p:nvGraphicFramePr>
        <p:xfrm>
          <a:off x="370115" y="1392283"/>
          <a:ext cx="11451770" cy="4116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170">
                  <a:extLst>
                    <a:ext uri="{9D8B030D-6E8A-4147-A177-3AD203B41FA5}">
                      <a16:colId xmlns:a16="http://schemas.microsoft.com/office/drawing/2014/main" val="2403625538"/>
                    </a:ext>
                  </a:extLst>
                </a:gridCol>
                <a:gridCol w="3451886">
                  <a:extLst>
                    <a:ext uri="{9D8B030D-6E8A-4147-A177-3AD203B41FA5}">
                      <a16:colId xmlns:a16="http://schemas.microsoft.com/office/drawing/2014/main" val="1095237312"/>
                    </a:ext>
                  </a:extLst>
                </a:gridCol>
                <a:gridCol w="1599086">
                  <a:extLst>
                    <a:ext uri="{9D8B030D-6E8A-4147-A177-3AD203B41FA5}">
                      <a16:colId xmlns:a16="http://schemas.microsoft.com/office/drawing/2014/main" val="1034054608"/>
                    </a:ext>
                  </a:extLst>
                </a:gridCol>
                <a:gridCol w="2920274">
                  <a:extLst>
                    <a:ext uri="{9D8B030D-6E8A-4147-A177-3AD203B41FA5}">
                      <a16:colId xmlns:a16="http://schemas.microsoft.com/office/drawing/2014/main" val="1762952370"/>
                    </a:ext>
                  </a:extLst>
                </a:gridCol>
                <a:gridCol w="2290354">
                  <a:extLst>
                    <a:ext uri="{9D8B030D-6E8A-4147-A177-3AD203B41FA5}">
                      <a16:colId xmlns:a16="http://schemas.microsoft.com/office/drawing/2014/main" val="2377338505"/>
                    </a:ext>
                  </a:extLst>
                </a:gridCol>
              </a:tblGrid>
              <a:tr h="359241"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Nivel de atención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Fecha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Grupos y Perfiles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Sede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53585"/>
                  </a:ext>
                </a:extLst>
              </a:tr>
              <a:tr h="1959424">
                <a:tc>
                  <a:txBody>
                    <a:bodyPr/>
                    <a:lstStyle/>
                    <a:p>
                      <a:pPr algn="ctr"/>
                      <a:r>
                        <a:rPr lang="es-MX" sz="48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Montserrat SemiBold" panose="00000700000000000000"/>
                        </a:rPr>
                        <a:t>Segundo 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31 de </a:t>
                      </a:r>
                    </a:p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octubre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Médico.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de Enfermería.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Hermosillo, Sonora.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75294"/>
                  </a:ext>
                </a:extLst>
              </a:tr>
              <a:tr h="1742074">
                <a:tc>
                  <a:txBody>
                    <a:bodyPr/>
                    <a:lstStyle/>
                    <a:p>
                      <a:pPr algn="ctr"/>
                      <a:r>
                        <a:rPr lang="es-MX" sz="48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3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Montserrat SemiBold" panose="00000700000000000000"/>
                        </a:rPr>
                        <a:t>Tercer nivel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3 de noviembre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Médico.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1 Grupo de Enfoque con Personal de Enfermería.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b="0" kern="1200" dirty="0">
                        <a:solidFill>
                          <a:schemeClr val="tx1"/>
                        </a:solidFill>
                        <a:latin typeface="Montserrat SemiBold" panose="0000070000000000000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Montserrat SemiBold" panose="00000700000000000000"/>
                          <a:ea typeface="+mn-ea"/>
                          <a:cs typeface="+mn-cs"/>
                        </a:rPr>
                        <a:t>Monterrey, Nuevo León.</a:t>
                      </a:r>
                    </a:p>
                  </a:txBody>
                  <a:tcPr anchor="ctr">
                    <a:solidFill>
                      <a:srgbClr val="DEC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4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>
            <a:extLst>
              <a:ext uri="{FF2B5EF4-FFF2-40B4-BE49-F238E27FC236}">
                <a16:creationId xmlns:a16="http://schemas.microsoft.com/office/drawing/2014/main" id="{02A0D16A-E9B8-9855-6461-C723340B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057" y="1403158"/>
            <a:ext cx="4165599" cy="3851014"/>
          </a:xfrm>
          <a:solidFill>
            <a:srgbClr val="990000"/>
          </a:solidFill>
        </p:spPr>
        <p:txBody>
          <a:bodyPr>
            <a:normAutofit fontScale="90000"/>
          </a:bodyPr>
          <a:lstStyle/>
          <a:p>
            <a:pPr algn="ctr"/>
            <a:br>
              <a:rPr lang="es-MX" sz="4000" dirty="0">
                <a:solidFill>
                  <a:schemeClr val="bg1"/>
                </a:solidFill>
              </a:rPr>
            </a:br>
            <a:r>
              <a:rPr lang="es-MX" sz="4000" dirty="0">
                <a:solidFill>
                  <a:schemeClr val="bg1"/>
                </a:solidFill>
              </a:rPr>
              <a:t>PRINCIPALES DESAFÍOS PARA MEJORAR LA ATENCIÓN MÉDICA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B8F2A587-B9A6-7335-E6A1-679AAA9B2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9684"/>
              </p:ext>
            </p:extLst>
          </p:nvPr>
        </p:nvGraphicFramePr>
        <p:xfrm>
          <a:off x="348344" y="348344"/>
          <a:ext cx="6892567" cy="606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31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064065B-E21E-499C-2C36-91EFD3E70B77}"/>
              </a:ext>
            </a:extLst>
          </p:cNvPr>
          <p:cNvSpPr txBox="1"/>
          <p:nvPr/>
        </p:nvSpPr>
        <p:spPr>
          <a:xfrm>
            <a:off x="224971" y="304241"/>
            <a:ext cx="789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45C4F"/>
                </a:solidFill>
                <a:latin typeface="Montserrat Black" panose="00000A00000000000000" pitchFamily="2" charset="0"/>
              </a:rPr>
              <a:t>Condiciones y seguridad de las instalaciones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AE989-3E64-B945-A832-FCCA6E1D8CAD}"/>
              </a:ext>
            </a:extLst>
          </p:cNvPr>
          <p:cNvSpPr txBox="1"/>
          <p:nvPr/>
        </p:nvSpPr>
        <p:spPr>
          <a:xfrm>
            <a:off x="224971" y="913673"/>
            <a:ext cx="1116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Montserrat Black" panose="00000A00000000000000" pitchFamily="2" charset="0"/>
              </a:rPr>
              <a:t>Prácticamente en los 3 niveles de atención se mencionaron problemas y carencias respecto a las instalaciones, destacando las siguientes: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376FBC-A6FD-B98C-9D9D-C6644791EC20}"/>
              </a:ext>
            </a:extLst>
          </p:cNvPr>
          <p:cNvSpPr/>
          <p:nvPr/>
        </p:nvSpPr>
        <p:spPr>
          <a:xfrm>
            <a:off x="3497943" y="1951445"/>
            <a:ext cx="8345714" cy="646331"/>
          </a:xfrm>
          <a:prstGeom prst="round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1FA8CDC-0CB2-793A-275A-39668CECE3AA}"/>
              </a:ext>
            </a:extLst>
          </p:cNvPr>
          <p:cNvSpPr/>
          <p:nvPr/>
        </p:nvSpPr>
        <p:spPr>
          <a:xfrm>
            <a:off x="3497944" y="2989217"/>
            <a:ext cx="5704114" cy="646331"/>
          </a:xfrm>
          <a:prstGeom prst="round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EF936B6-06BF-9E84-4ED7-864DFAC4B08E}"/>
              </a:ext>
            </a:extLst>
          </p:cNvPr>
          <p:cNvSpPr/>
          <p:nvPr/>
        </p:nvSpPr>
        <p:spPr>
          <a:xfrm>
            <a:off x="3497943" y="4026989"/>
            <a:ext cx="2598057" cy="646331"/>
          </a:xfrm>
          <a:prstGeom prst="round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7391390-04CB-94E7-348A-0F18227920C8}"/>
              </a:ext>
            </a:extLst>
          </p:cNvPr>
          <p:cNvSpPr/>
          <p:nvPr/>
        </p:nvSpPr>
        <p:spPr>
          <a:xfrm>
            <a:off x="3497943" y="5064481"/>
            <a:ext cx="7924800" cy="646331"/>
          </a:xfrm>
          <a:prstGeom prst="round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258964-7DEB-A16F-856E-A2879078EAF1}"/>
              </a:ext>
            </a:extLst>
          </p:cNvPr>
          <p:cNvSpPr txBox="1"/>
          <p:nvPr/>
        </p:nvSpPr>
        <p:spPr>
          <a:xfrm>
            <a:off x="101601" y="1745833"/>
            <a:ext cx="3265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pitchFamily="2" charset="0"/>
              </a:rPr>
              <a:t>Instalaciones con muchos años en operación y rebasadas en capacidad de atención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4C6A66-CAAA-50DE-BCE3-9BA874F82855}"/>
              </a:ext>
            </a:extLst>
          </p:cNvPr>
          <p:cNvSpPr txBox="1"/>
          <p:nvPr/>
        </p:nvSpPr>
        <p:spPr>
          <a:xfrm>
            <a:off x="224972" y="2870003"/>
            <a:ext cx="301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ontserrat" panose="00000500000000000000" pitchFamily="2" charset="0"/>
              </a:rPr>
              <a:t>Solventar los servicios de agua, sanitarios y aire acondicionado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E02000-3775-F042-6703-AFCB3DEA3EA3}"/>
              </a:ext>
            </a:extLst>
          </p:cNvPr>
          <p:cNvSpPr txBox="1"/>
          <p:nvPr/>
        </p:nvSpPr>
        <p:spPr>
          <a:xfrm>
            <a:off x="224971" y="4014146"/>
            <a:ext cx="301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ontserrat" panose="00000500000000000000" pitchFamily="2" charset="0"/>
              </a:rPr>
              <a:t>Mejorar los accesos como rampas y elevadores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E4406E-9BE3-1AF7-868E-95AA10E27926}"/>
              </a:ext>
            </a:extLst>
          </p:cNvPr>
          <p:cNvSpPr txBox="1"/>
          <p:nvPr/>
        </p:nvSpPr>
        <p:spPr>
          <a:xfrm>
            <a:off x="224972" y="5071498"/>
            <a:ext cx="301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ontserrat" panose="00000500000000000000" pitchFamily="2" charset="0"/>
              </a:rPr>
              <a:t>Mobiliario viejo y/o obsoleto</a:t>
            </a:r>
          </a:p>
        </p:txBody>
      </p:sp>
    </p:spTree>
    <p:extLst>
      <p:ext uri="{BB962C8B-B14F-4D97-AF65-F5344CB8AC3E}">
        <p14:creationId xmlns:p14="http://schemas.microsoft.com/office/powerpoint/2010/main" val="424588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7A6DF-9326-4311-22F6-F11B400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9" y="1812739"/>
            <a:ext cx="4348802" cy="400635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Sobredemanda de los servicios</a:t>
            </a: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6BFC0203-4F7B-F3AF-4E5A-484DC04A3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364353"/>
              </p:ext>
            </p:extLst>
          </p:nvPr>
        </p:nvGraphicFramePr>
        <p:xfrm>
          <a:off x="4564741" y="1209782"/>
          <a:ext cx="7072086" cy="15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42E9929-00C3-695D-AEEA-883FE7DEB30A}"/>
              </a:ext>
            </a:extLst>
          </p:cNvPr>
          <p:cNvSpPr txBox="1">
            <a:spLocks/>
          </p:cNvSpPr>
          <p:nvPr/>
        </p:nvSpPr>
        <p:spPr>
          <a:xfrm>
            <a:off x="215939" y="3235060"/>
            <a:ext cx="4348802" cy="82329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pPr algn="ctr"/>
            <a:r>
              <a:rPr lang="es-MX" sz="2400" dirty="0">
                <a:solidFill>
                  <a:schemeClr val="tx1"/>
                </a:solidFill>
              </a:rPr>
              <a:t>Insumos tecnológicos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99F5A993-EB25-F1F7-98D3-EB9BFDD94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067166"/>
              </p:ext>
            </p:extLst>
          </p:nvPr>
        </p:nvGraphicFramePr>
        <p:xfrm>
          <a:off x="4564741" y="2750449"/>
          <a:ext cx="7072086" cy="15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ED14FD2-0785-8A86-8BFB-FAE950EC505C}"/>
              </a:ext>
            </a:extLst>
          </p:cNvPr>
          <p:cNvSpPr txBox="1">
            <a:spLocks/>
          </p:cNvSpPr>
          <p:nvPr/>
        </p:nvSpPr>
        <p:spPr>
          <a:xfrm>
            <a:off x="215939" y="5018577"/>
            <a:ext cx="4348802" cy="4711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pPr algn="ctr"/>
            <a:r>
              <a:rPr lang="es-MX" sz="2400" dirty="0">
                <a:solidFill>
                  <a:schemeClr val="tx1"/>
                </a:solidFill>
              </a:rPr>
              <a:t>Usuarios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7C2636ED-98EF-9B08-640E-A98A97644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303050"/>
              </p:ext>
            </p:extLst>
          </p:nvPr>
        </p:nvGraphicFramePr>
        <p:xfrm>
          <a:off x="4564741" y="4327404"/>
          <a:ext cx="7072086" cy="15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6BF2484-939A-434F-5641-99011C8E2E5C}"/>
              </a:ext>
            </a:extLst>
          </p:cNvPr>
          <p:cNvSpPr txBox="1"/>
          <p:nvPr/>
        </p:nvSpPr>
        <p:spPr>
          <a:xfrm>
            <a:off x="391885" y="217826"/>
            <a:ext cx="7895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45C4F"/>
                </a:solidFill>
                <a:latin typeface="Montserrat Black" panose="00000A00000000000000" pitchFamily="2" charset="0"/>
              </a:rPr>
              <a:t>OBSTÁCULOS QUE ENFRENTAN EN LA OPERACIÓN DIARIA</a:t>
            </a:r>
          </a:p>
        </p:txBody>
      </p:sp>
    </p:spTree>
    <p:extLst>
      <p:ext uri="{BB962C8B-B14F-4D97-AF65-F5344CB8AC3E}">
        <p14:creationId xmlns:p14="http://schemas.microsoft.com/office/powerpoint/2010/main" val="126980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7A6DF-9326-4311-22F6-F11B400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1655485"/>
            <a:ext cx="4348802" cy="668665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Surtimiento de medicamentos</a:t>
            </a: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6BFC0203-4F7B-F3AF-4E5A-484DC04A3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29162"/>
              </p:ext>
            </p:extLst>
          </p:nvPr>
        </p:nvGraphicFramePr>
        <p:xfrm>
          <a:off x="4564741" y="1198084"/>
          <a:ext cx="7072086" cy="15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42E9929-00C3-695D-AEEA-883FE7DEB30A}"/>
              </a:ext>
            </a:extLst>
          </p:cNvPr>
          <p:cNvSpPr txBox="1">
            <a:spLocks/>
          </p:cNvSpPr>
          <p:nvPr/>
        </p:nvSpPr>
        <p:spPr>
          <a:xfrm>
            <a:off x="391885" y="3173267"/>
            <a:ext cx="4348802" cy="82329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pPr algn="ctr"/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Insumos personal de enfermería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99F5A993-EB25-F1F7-98D3-EB9BFDD94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663591"/>
              </p:ext>
            </p:extLst>
          </p:nvPr>
        </p:nvGraphicFramePr>
        <p:xfrm>
          <a:off x="4903975" y="2930962"/>
          <a:ext cx="7072086" cy="130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6BF2484-939A-434F-5641-99011C8E2E5C}"/>
              </a:ext>
            </a:extLst>
          </p:cNvPr>
          <p:cNvSpPr txBox="1"/>
          <p:nvPr/>
        </p:nvSpPr>
        <p:spPr>
          <a:xfrm>
            <a:off x="391885" y="217826"/>
            <a:ext cx="7895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45C4F"/>
                </a:solidFill>
                <a:latin typeface="Montserrat Black" panose="00000A00000000000000" pitchFamily="2" charset="0"/>
              </a:rPr>
              <a:t>OBSTÁCULOS QUE ENFRENTAN EN LA OPERACIÓN DIARIA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1AF696C-075C-1B4C-F639-12FD47186498}"/>
              </a:ext>
            </a:extLst>
          </p:cNvPr>
          <p:cNvSpPr txBox="1">
            <a:spLocks/>
          </p:cNvSpPr>
          <p:nvPr/>
        </p:nvSpPr>
        <p:spPr>
          <a:xfrm>
            <a:off x="391885" y="4638101"/>
            <a:ext cx="4348802" cy="108685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 smtClean="0">
                <a:solidFill>
                  <a:srgbClr val="2A5C4B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</a:lstStyle>
          <a:p>
            <a:pPr algn="ctr"/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Brecha generacional con residentes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C0123C2-6AAD-1F73-8554-68B948BAE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72579"/>
              </p:ext>
            </p:extLst>
          </p:nvPr>
        </p:nvGraphicFramePr>
        <p:xfrm>
          <a:off x="5014684" y="4498409"/>
          <a:ext cx="6858002" cy="13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32386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70E575-137A-44F4-96BC-B496D87E5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B3102-C394-4AFA-8249-3752574FF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5AA2DE-7AD8-4BBC-BCAE-353AD2EF739D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757</Words>
  <Application>Microsoft Office PowerPoint</Application>
  <PresentationFormat>Panorámica</PresentationFormat>
  <Paragraphs>92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Montserrat Black</vt:lpstr>
      <vt:lpstr>Montserrat Medium</vt:lpstr>
      <vt:lpstr>Montserrat SemiBold</vt:lpstr>
      <vt:lpstr>Tema de Office</vt:lpstr>
      <vt:lpstr>ANÁLISIS DE LOS GRUPOS DE ENFOQUE CON PERSONAL MÉDICO Y DE ENFERMERÍA DEL INSTITUTO MEXICANO DEL SEGURO SOCIAL (IMSS) EN EL 2022</vt:lpstr>
      <vt:lpstr>Objetivo</vt:lpstr>
      <vt:lpstr>Metodología</vt:lpstr>
      <vt:lpstr>Calendarización</vt:lpstr>
      <vt:lpstr>Calendarización</vt:lpstr>
      <vt:lpstr> PRINCIPALES DESAFÍOS PARA MEJORAR LA ATENCIÓN MÉDICA</vt:lpstr>
      <vt:lpstr>Presentación de PowerPoint</vt:lpstr>
      <vt:lpstr>Sobredemanda de los servicios</vt:lpstr>
      <vt:lpstr>Surtimiento de medicamentos</vt:lpstr>
      <vt:lpstr>La “Transformación” fue asociada principalmente a tres conceptos:   Cambio  Mejora   Innovación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Maria De Los Angeles Lopez Martinez</cp:lastModifiedBy>
  <cp:revision>167</cp:revision>
  <dcterms:created xsi:type="dcterms:W3CDTF">2021-12-30T20:32:01Z</dcterms:created>
  <dcterms:modified xsi:type="dcterms:W3CDTF">2023-03-10T22:50:02Z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